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21"/>
  </p:notesMasterIdLst>
  <p:handoutMasterIdLst>
    <p:handoutMasterId r:id="rId22"/>
  </p:handoutMasterIdLst>
  <p:sldIdLst>
    <p:sldId id="256" r:id="rId2"/>
    <p:sldId id="272" r:id="rId3"/>
    <p:sldId id="291" r:id="rId4"/>
    <p:sldId id="286" r:id="rId5"/>
    <p:sldId id="287" r:id="rId6"/>
    <p:sldId id="288" r:id="rId7"/>
    <p:sldId id="289" r:id="rId8"/>
    <p:sldId id="261" r:id="rId9"/>
    <p:sldId id="264" r:id="rId10"/>
    <p:sldId id="274" r:id="rId11"/>
    <p:sldId id="266" r:id="rId12"/>
    <p:sldId id="279" r:id="rId13"/>
    <p:sldId id="278" r:id="rId14"/>
    <p:sldId id="277" r:id="rId15"/>
    <p:sldId id="276" r:id="rId16"/>
    <p:sldId id="275" r:id="rId17"/>
    <p:sldId id="284" r:id="rId18"/>
    <p:sldId id="285" r:id="rId19"/>
    <p:sldId id="258" r:id="rId20"/>
  </p:sldIdLst>
  <p:sldSz cx="9144000" cy="6858000" type="screen4x3"/>
  <p:notesSz cx="6858000" cy="9144000"/>
  <p:defaultTextStyle>
    <a:defPPr>
      <a:defRPr lang="en-AU"/>
    </a:defPPr>
    <a:lvl1pPr algn="l" rtl="0" eaLnBrk="0" fontAlgn="base" hangingPunct="0">
      <a:spcBef>
        <a:spcPct val="0"/>
      </a:spcBef>
      <a:spcAft>
        <a:spcPct val="0"/>
      </a:spcAft>
      <a:defRPr sz="2400" kern="1200">
        <a:solidFill>
          <a:schemeClr val="tx1"/>
        </a:solidFill>
        <a:latin typeface="Arial" charset="0"/>
        <a:ea typeface="ＭＳ Ｐゴシック" pitchFamily="36" charset="-128"/>
        <a:cs typeface="+mn-cs"/>
      </a:defRPr>
    </a:lvl1pPr>
    <a:lvl2pPr marL="457200" algn="l" rtl="0" eaLnBrk="0" fontAlgn="base" hangingPunct="0">
      <a:spcBef>
        <a:spcPct val="0"/>
      </a:spcBef>
      <a:spcAft>
        <a:spcPct val="0"/>
      </a:spcAft>
      <a:defRPr sz="2400" kern="1200">
        <a:solidFill>
          <a:schemeClr val="tx1"/>
        </a:solidFill>
        <a:latin typeface="Arial" charset="0"/>
        <a:ea typeface="ＭＳ Ｐゴシック" pitchFamily="36" charset="-128"/>
        <a:cs typeface="+mn-cs"/>
      </a:defRPr>
    </a:lvl2pPr>
    <a:lvl3pPr marL="914400" algn="l" rtl="0" eaLnBrk="0" fontAlgn="base" hangingPunct="0">
      <a:spcBef>
        <a:spcPct val="0"/>
      </a:spcBef>
      <a:spcAft>
        <a:spcPct val="0"/>
      </a:spcAft>
      <a:defRPr sz="2400" kern="1200">
        <a:solidFill>
          <a:schemeClr val="tx1"/>
        </a:solidFill>
        <a:latin typeface="Arial" charset="0"/>
        <a:ea typeface="ＭＳ Ｐゴシック" pitchFamily="36" charset="-128"/>
        <a:cs typeface="+mn-cs"/>
      </a:defRPr>
    </a:lvl3pPr>
    <a:lvl4pPr marL="1371600" algn="l" rtl="0" eaLnBrk="0" fontAlgn="base" hangingPunct="0">
      <a:spcBef>
        <a:spcPct val="0"/>
      </a:spcBef>
      <a:spcAft>
        <a:spcPct val="0"/>
      </a:spcAft>
      <a:defRPr sz="2400" kern="1200">
        <a:solidFill>
          <a:schemeClr val="tx1"/>
        </a:solidFill>
        <a:latin typeface="Arial" charset="0"/>
        <a:ea typeface="ＭＳ Ｐゴシック" pitchFamily="36" charset="-128"/>
        <a:cs typeface="+mn-cs"/>
      </a:defRPr>
    </a:lvl4pPr>
    <a:lvl5pPr marL="1828800" algn="l" rtl="0" eaLnBrk="0" fontAlgn="base" hangingPunct="0">
      <a:spcBef>
        <a:spcPct val="0"/>
      </a:spcBef>
      <a:spcAft>
        <a:spcPct val="0"/>
      </a:spcAft>
      <a:defRPr sz="2400" kern="1200">
        <a:solidFill>
          <a:schemeClr val="tx1"/>
        </a:solidFill>
        <a:latin typeface="Arial" charset="0"/>
        <a:ea typeface="ＭＳ Ｐゴシック" pitchFamily="36" charset="-128"/>
        <a:cs typeface="+mn-cs"/>
      </a:defRPr>
    </a:lvl5pPr>
    <a:lvl6pPr marL="2286000" algn="l" defTabSz="914400" rtl="0" eaLnBrk="1" latinLnBrk="0" hangingPunct="1">
      <a:defRPr sz="2400" kern="1200">
        <a:solidFill>
          <a:schemeClr val="tx1"/>
        </a:solidFill>
        <a:latin typeface="Arial" charset="0"/>
        <a:ea typeface="ＭＳ Ｐゴシック" pitchFamily="36" charset="-128"/>
        <a:cs typeface="+mn-cs"/>
      </a:defRPr>
    </a:lvl6pPr>
    <a:lvl7pPr marL="2743200" algn="l" defTabSz="914400" rtl="0" eaLnBrk="1" latinLnBrk="0" hangingPunct="1">
      <a:defRPr sz="2400" kern="1200">
        <a:solidFill>
          <a:schemeClr val="tx1"/>
        </a:solidFill>
        <a:latin typeface="Arial" charset="0"/>
        <a:ea typeface="ＭＳ Ｐゴシック" pitchFamily="36" charset="-128"/>
        <a:cs typeface="+mn-cs"/>
      </a:defRPr>
    </a:lvl7pPr>
    <a:lvl8pPr marL="3200400" algn="l" defTabSz="914400" rtl="0" eaLnBrk="1" latinLnBrk="0" hangingPunct="1">
      <a:defRPr sz="2400" kern="1200">
        <a:solidFill>
          <a:schemeClr val="tx1"/>
        </a:solidFill>
        <a:latin typeface="Arial" charset="0"/>
        <a:ea typeface="ＭＳ Ｐゴシック" pitchFamily="36" charset="-128"/>
        <a:cs typeface="+mn-cs"/>
      </a:defRPr>
    </a:lvl8pPr>
    <a:lvl9pPr marL="3657600" algn="l" defTabSz="914400" rtl="0" eaLnBrk="1" latinLnBrk="0" hangingPunct="1">
      <a:defRPr sz="2400" kern="1200">
        <a:solidFill>
          <a:schemeClr val="tx1"/>
        </a:solidFill>
        <a:latin typeface="Arial" charset="0"/>
        <a:ea typeface="ＭＳ Ｐゴシック" pitchFamily="36"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56" autoAdjust="0"/>
    <p:restoredTop sz="69560" autoAdjust="0"/>
  </p:normalViewPr>
  <p:slideViewPr>
    <p:cSldViewPr>
      <p:cViewPr varScale="1">
        <p:scale>
          <a:sx n="100" d="100"/>
          <a:sy n="100" d="100"/>
        </p:scale>
        <p:origin x="-1944" y="-11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handoutMaster" Target="handoutMasters/handoutMaster1.xml"/><Relationship Id="rId23" Type="http://schemas.openxmlformats.org/officeDocument/2006/relationships/printerSettings" Target="printerSettings/printerSettings1.bin"/><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2971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200"/>
            </a:lvl1pPr>
          </a:lstStyle>
          <a:p>
            <a:endParaRPr lang="en-AU"/>
          </a:p>
        </p:txBody>
      </p:sp>
      <p:sp>
        <p:nvSpPr>
          <p:cNvPr id="10243" name="Rectangle 3"/>
          <p:cNvSpPr>
            <a:spLocks noGrp="1" noChangeArrowheads="1"/>
          </p:cNvSpPr>
          <p:nvPr>
            <p:ph type="dt" sz="quarter" idx="1"/>
          </p:nvPr>
        </p:nvSpPr>
        <p:spPr bwMode="auto">
          <a:xfrm>
            <a:off x="3886200" y="0"/>
            <a:ext cx="2971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sz="1200"/>
            </a:lvl1pPr>
          </a:lstStyle>
          <a:p>
            <a:endParaRPr lang="en-AU"/>
          </a:p>
        </p:txBody>
      </p:sp>
      <p:sp>
        <p:nvSpPr>
          <p:cNvPr id="10244" name="Rectangle 4"/>
          <p:cNvSpPr>
            <a:spLocks noGrp="1" noChangeArrowheads="1"/>
          </p:cNvSpPr>
          <p:nvPr>
            <p:ph type="ftr" sz="quarter" idx="2"/>
          </p:nvPr>
        </p:nvSpPr>
        <p:spPr bwMode="auto">
          <a:xfrm>
            <a:off x="0" y="8686800"/>
            <a:ext cx="2971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b" anchorCtr="0" compatLnSpc="1">
            <a:prstTxWarp prst="textNoShape">
              <a:avLst/>
            </a:prstTxWarp>
          </a:bodyPr>
          <a:lstStyle>
            <a:lvl1pPr>
              <a:defRPr sz="1200"/>
            </a:lvl1pPr>
          </a:lstStyle>
          <a:p>
            <a:endParaRPr lang="en-AU"/>
          </a:p>
        </p:txBody>
      </p:sp>
      <p:sp>
        <p:nvSpPr>
          <p:cNvPr id="10245" name="Rectangle 5"/>
          <p:cNvSpPr>
            <a:spLocks noGrp="1" noChangeArrowheads="1"/>
          </p:cNvSpPr>
          <p:nvPr>
            <p:ph type="sldNum" sz="quarter" idx="3"/>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b" anchorCtr="0" compatLnSpc="1">
            <a:prstTxWarp prst="textNoShape">
              <a:avLst/>
            </a:prstTxWarp>
          </a:bodyPr>
          <a:lstStyle>
            <a:lvl1pPr algn="r">
              <a:defRPr sz="1200"/>
            </a:lvl1pPr>
          </a:lstStyle>
          <a:p>
            <a:fld id="{19D7E327-EF8D-4A1E-B4FC-BD432519D97E}" type="slidenum">
              <a:rPr lang="en-AU"/>
              <a:pPr/>
              <a:t>‹#›</a:t>
            </a:fld>
            <a:endParaRPr lang="en-AU"/>
          </a:p>
        </p:txBody>
      </p:sp>
    </p:spTree>
    <p:extLst>
      <p:ext uri="{BB962C8B-B14F-4D97-AF65-F5344CB8AC3E}">
        <p14:creationId xmlns:p14="http://schemas.microsoft.com/office/powerpoint/2010/main" val="38616189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71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200"/>
            </a:lvl1pPr>
          </a:lstStyle>
          <a:p>
            <a:endParaRPr lang="en-AU"/>
          </a:p>
        </p:txBody>
      </p:sp>
      <p:sp>
        <p:nvSpPr>
          <p:cNvPr id="6147" name="Rectangle 3"/>
          <p:cNvSpPr>
            <a:spLocks noGrp="1" noChangeArrowheads="1"/>
          </p:cNvSpPr>
          <p:nvPr>
            <p:ph type="dt" idx="1"/>
          </p:nvPr>
        </p:nvSpPr>
        <p:spPr bwMode="auto">
          <a:xfrm>
            <a:off x="3886200" y="0"/>
            <a:ext cx="2971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sz="1200"/>
            </a:lvl1pPr>
          </a:lstStyle>
          <a:p>
            <a:endParaRPr lang="en-AU"/>
          </a:p>
        </p:txBody>
      </p:sp>
      <p:sp>
        <p:nvSpPr>
          <p:cNvPr id="614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149" name="Rectangle 5"/>
          <p:cNvSpPr>
            <a:spLocks noGrp="1" noChangeArrowheads="1"/>
          </p:cNvSpPr>
          <p:nvPr>
            <p:ph type="body" sz="quarter" idx="3"/>
          </p:nvPr>
        </p:nvSpPr>
        <p:spPr bwMode="auto">
          <a:xfrm>
            <a:off x="914400" y="4343400"/>
            <a:ext cx="50292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p>
        </p:txBody>
      </p:sp>
      <p:sp>
        <p:nvSpPr>
          <p:cNvPr id="6150" name="Rectangle 6"/>
          <p:cNvSpPr>
            <a:spLocks noGrp="1" noChangeArrowheads="1"/>
          </p:cNvSpPr>
          <p:nvPr>
            <p:ph type="ftr" sz="quarter" idx="4"/>
          </p:nvPr>
        </p:nvSpPr>
        <p:spPr bwMode="auto">
          <a:xfrm>
            <a:off x="0" y="8686800"/>
            <a:ext cx="2971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b" anchorCtr="0" compatLnSpc="1">
            <a:prstTxWarp prst="textNoShape">
              <a:avLst/>
            </a:prstTxWarp>
          </a:bodyPr>
          <a:lstStyle>
            <a:lvl1pPr>
              <a:defRPr sz="1200"/>
            </a:lvl1pPr>
          </a:lstStyle>
          <a:p>
            <a:endParaRPr lang="en-AU"/>
          </a:p>
        </p:txBody>
      </p:sp>
      <p:sp>
        <p:nvSpPr>
          <p:cNvPr id="6151" name="Rectangle 7"/>
          <p:cNvSpPr>
            <a:spLocks noGrp="1" noChangeArrowheads="1"/>
          </p:cNvSpPr>
          <p:nvPr>
            <p:ph type="sldNum" sz="quarter" idx="5"/>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b" anchorCtr="0" compatLnSpc="1">
            <a:prstTxWarp prst="textNoShape">
              <a:avLst/>
            </a:prstTxWarp>
          </a:bodyPr>
          <a:lstStyle>
            <a:lvl1pPr algn="r">
              <a:defRPr sz="1200"/>
            </a:lvl1pPr>
          </a:lstStyle>
          <a:p>
            <a:fld id="{D42A8C42-E632-40A1-AADB-8B4B732B631C}" type="slidenum">
              <a:rPr lang="en-AU"/>
              <a:pPr/>
              <a:t>‹#›</a:t>
            </a:fld>
            <a:endParaRPr lang="en-AU"/>
          </a:p>
        </p:txBody>
      </p:sp>
    </p:spTree>
    <p:extLst>
      <p:ext uri="{BB962C8B-B14F-4D97-AF65-F5344CB8AC3E}">
        <p14:creationId xmlns:p14="http://schemas.microsoft.com/office/powerpoint/2010/main" val="120011617"/>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ＭＳ Ｐゴシック" pitchFamily="36" charset="-128"/>
        <a:cs typeface="+mn-cs"/>
      </a:defRPr>
    </a:lvl1pPr>
    <a:lvl2pPr marL="457200" algn="l" rtl="0" fontAlgn="base">
      <a:spcBef>
        <a:spcPct val="30000"/>
      </a:spcBef>
      <a:spcAft>
        <a:spcPct val="0"/>
      </a:spcAft>
      <a:defRPr sz="1200" kern="1200">
        <a:solidFill>
          <a:schemeClr val="tx1"/>
        </a:solidFill>
        <a:latin typeface="Arial" charset="0"/>
        <a:ea typeface="ＭＳ Ｐゴシック" pitchFamily="36" charset="-128"/>
        <a:cs typeface="+mn-cs"/>
      </a:defRPr>
    </a:lvl2pPr>
    <a:lvl3pPr marL="914400" algn="l" rtl="0" fontAlgn="base">
      <a:spcBef>
        <a:spcPct val="30000"/>
      </a:spcBef>
      <a:spcAft>
        <a:spcPct val="0"/>
      </a:spcAft>
      <a:defRPr sz="1200" kern="1200">
        <a:solidFill>
          <a:schemeClr val="tx1"/>
        </a:solidFill>
        <a:latin typeface="Arial" charset="0"/>
        <a:ea typeface="ＭＳ Ｐゴシック" pitchFamily="36" charset="-128"/>
        <a:cs typeface="+mn-cs"/>
      </a:defRPr>
    </a:lvl3pPr>
    <a:lvl4pPr marL="1371600" algn="l" rtl="0" fontAlgn="base">
      <a:spcBef>
        <a:spcPct val="30000"/>
      </a:spcBef>
      <a:spcAft>
        <a:spcPct val="0"/>
      </a:spcAft>
      <a:defRPr sz="1200" kern="1200">
        <a:solidFill>
          <a:schemeClr val="tx1"/>
        </a:solidFill>
        <a:latin typeface="Arial" charset="0"/>
        <a:ea typeface="ＭＳ Ｐゴシック" pitchFamily="36" charset="-128"/>
        <a:cs typeface="+mn-cs"/>
      </a:defRPr>
    </a:lvl4pPr>
    <a:lvl5pPr marL="1828800" algn="l" rtl="0" fontAlgn="base">
      <a:spcBef>
        <a:spcPct val="30000"/>
      </a:spcBef>
      <a:spcAft>
        <a:spcPct val="0"/>
      </a:spcAft>
      <a:defRPr sz="1200" kern="1200">
        <a:solidFill>
          <a:schemeClr val="tx1"/>
        </a:solidFill>
        <a:latin typeface="Arial" charset="0"/>
        <a:ea typeface="ＭＳ Ｐゴシック" pitchFamily="36"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58838C-F811-46ED-8880-AFBBA9F9723F}" type="slidenum">
              <a:rPr lang="en-AU"/>
              <a:pPr/>
              <a:t>1</a:t>
            </a:fld>
            <a:endParaRPr lang="en-AU"/>
          </a:p>
        </p:txBody>
      </p:sp>
      <p:sp>
        <p:nvSpPr>
          <p:cNvPr id="7170" name="Rectangle 2"/>
          <p:cNvSpPr>
            <a:spLocks noGrp="1" noRot="1" noChangeAspect="1" noChangeArrowheads="1" noTextEdit="1"/>
          </p:cNvSpPr>
          <p:nvPr>
            <p:ph type="sldImg"/>
          </p:nvPr>
        </p:nvSpPr>
        <p:spPr>
          <a:ln/>
        </p:spPr>
      </p:sp>
      <p:sp>
        <p:nvSpPr>
          <p:cNvPr id="717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6677535-EAE0-46A2-A477-238072D43771}" type="slidenum">
              <a:rPr lang="en-AU"/>
              <a:pPr/>
              <a:t>2</a:t>
            </a:fld>
            <a:endParaRPr lang="en-AU"/>
          </a:p>
        </p:txBody>
      </p:sp>
      <p:sp>
        <p:nvSpPr>
          <p:cNvPr id="12290" name="Rectangle 2"/>
          <p:cNvSpPr>
            <a:spLocks noGrp="1" noRot="1" noChangeAspect="1" noChangeArrowheads="1" noTextEdit="1"/>
          </p:cNvSpPr>
          <p:nvPr>
            <p:ph type="sldImg"/>
          </p:nvPr>
        </p:nvSpPr>
        <p:spPr>
          <a:ln/>
        </p:spPr>
      </p:sp>
      <p:sp>
        <p:nvSpPr>
          <p:cNvPr id="12291" name="Rectangle 3"/>
          <p:cNvSpPr>
            <a:spLocks noGrp="1" noChangeArrowheads="1"/>
          </p:cNvSpPr>
          <p:nvPr>
            <p:ph type="body" idx="1"/>
          </p:nvPr>
        </p:nvSpPr>
        <p:spPr/>
        <p:txBody>
          <a:bodyPr/>
          <a:lstStyle/>
          <a:p>
            <a:r>
              <a:rPr lang="en-US" dirty="0" smtClean="0"/>
              <a:t>This </a:t>
            </a:r>
            <a:r>
              <a:rPr lang="en-US" baseline="0" dirty="0" smtClean="0"/>
              <a:t>presentation will be on description and preservation with specific focus on the description of digital archives and the preservation of audio-visual archives. </a:t>
            </a:r>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6677535-EAE0-46A2-A477-238072D43771}" type="slidenum">
              <a:rPr lang="en-AU"/>
              <a:pPr/>
              <a:t>3</a:t>
            </a:fld>
            <a:endParaRPr lang="en-AU"/>
          </a:p>
        </p:txBody>
      </p:sp>
      <p:sp>
        <p:nvSpPr>
          <p:cNvPr id="12290" name="Rectangle 2"/>
          <p:cNvSpPr>
            <a:spLocks noGrp="1" noRot="1" noChangeAspect="1" noChangeArrowheads="1" noTextEdit="1"/>
          </p:cNvSpPr>
          <p:nvPr>
            <p:ph type="sldImg"/>
          </p:nvPr>
        </p:nvSpPr>
        <p:spPr>
          <a:ln/>
        </p:spPr>
      </p:sp>
      <p:sp>
        <p:nvSpPr>
          <p:cNvPr id="12291" name="Rectangle 3"/>
          <p:cNvSpPr>
            <a:spLocks noGrp="1" noChangeArrowheads="1"/>
          </p:cNvSpPr>
          <p:nvPr>
            <p:ph type="body" idx="1"/>
          </p:nvPr>
        </p:nvSpPr>
        <p:spPr/>
        <p:txBody>
          <a:bodyPr/>
          <a:lstStyle/>
          <a:p>
            <a:r>
              <a:rPr lang="en-US" dirty="0" smtClean="0"/>
              <a:t>To start with the Archive and som</a:t>
            </a:r>
            <a:r>
              <a:rPr lang="en-US" baseline="0" dirty="0" smtClean="0"/>
              <a:t>e facts and figures. The Archive contains 380 </a:t>
            </a:r>
            <a:r>
              <a:rPr lang="en-US" baseline="0" dirty="0" err="1" smtClean="0"/>
              <a:t>kilometres</a:t>
            </a:r>
            <a:r>
              <a:rPr lang="en-US" baseline="0" dirty="0" smtClean="0"/>
              <a:t> with 294 </a:t>
            </a:r>
            <a:r>
              <a:rPr lang="en-US" baseline="0" dirty="0" err="1" smtClean="0"/>
              <a:t>kilometres</a:t>
            </a:r>
            <a:r>
              <a:rPr lang="en-US" baseline="0" dirty="0" smtClean="0"/>
              <a:t> of paper, 28 </a:t>
            </a:r>
            <a:r>
              <a:rPr lang="en-US" baseline="0" dirty="0" err="1" smtClean="0"/>
              <a:t>kilometres</a:t>
            </a:r>
            <a:r>
              <a:rPr lang="en-US" baseline="0" dirty="0" smtClean="0"/>
              <a:t> of maps, 18 </a:t>
            </a:r>
            <a:r>
              <a:rPr lang="en-US" baseline="0" dirty="0" err="1" smtClean="0"/>
              <a:t>kilometres</a:t>
            </a:r>
            <a:r>
              <a:rPr lang="en-US" baseline="0" dirty="0" smtClean="0"/>
              <a:t> of bound volumes, 31 </a:t>
            </a:r>
            <a:r>
              <a:rPr lang="en-US" baseline="0" dirty="0" err="1" smtClean="0"/>
              <a:t>kilometres</a:t>
            </a:r>
            <a:r>
              <a:rPr lang="en-US" baseline="0" dirty="0" smtClean="0"/>
              <a:t> of audio-visual, 4 </a:t>
            </a:r>
            <a:r>
              <a:rPr lang="en-US" baseline="0" dirty="0" err="1" smtClean="0"/>
              <a:t>kilometres</a:t>
            </a:r>
            <a:r>
              <a:rPr lang="en-US" baseline="0" dirty="0" smtClean="0"/>
              <a:t> of photographs, 4 </a:t>
            </a:r>
            <a:r>
              <a:rPr lang="en-US" baseline="0" dirty="0" err="1" smtClean="0"/>
              <a:t>kilometres</a:t>
            </a:r>
            <a:r>
              <a:rPr lang="en-US" baseline="0" dirty="0" smtClean="0"/>
              <a:t> of microforms. We estimate there are 42 million items. </a:t>
            </a:r>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6677535-EAE0-46A2-A477-238072D43771}" type="slidenum">
              <a:rPr lang="en-AU"/>
              <a:pPr/>
              <a:t>4</a:t>
            </a:fld>
            <a:endParaRPr lang="en-AU"/>
          </a:p>
        </p:txBody>
      </p:sp>
      <p:sp>
        <p:nvSpPr>
          <p:cNvPr id="12290" name="Rectangle 2"/>
          <p:cNvSpPr>
            <a:spLocks noGrp="1" noRot="1" noChangeAspect="1" noChangeArrowheads="1" noTextEdit="1"/>
          </p:cNvSpPr>
          <p:nvPr>
            <p:ph type="sldImg"/>
          </p:nvPr>
        </p:nvSpPr>
        <p:spPr>
          <a:ln/>
        </p:spPr>
      </p:sp>
      <p:sp>
        <p:nvSpPr>
          <p:cNvPr id="12291" name="Rectangle 3"/>
          <p:cNvSpPr>
            <a:spLocks noGrp="1" noChangeArrowheads="1"/>
          </p:cNvSpPr>
          <p:nvPr>
            <p:ph type="body" idx="1"/>
          </p:nvPr>
        </p:nvSpPr>
        <p:spPr/>
        <p:txBody>
          <a:bodyPr/>
          <a:lstStyle/>
          <a:p>
            <a:r>
              <a:rPr lang="en-US" dirty="0" smtClean="0"/>
              <a:t>The</a:t>
            </a:r>
            <a:r>
              <a:rPr lang="en-US" baseline="0" dirty="0" smtClean="0"/>
              <a:t> Archives uses the Commonwealth Record Series model to describe the archive. In the past, the record group system was used. In terms of numbers, we have registered nearly 85,000 series, of which 47,000 series hold the archive, we have registered 9,4000 agencies, about 1,000 persons and we have entered around 10 million items. The Archive is accounted for at the agency and series level. We have consignment lists for most/all of the archive. </a:t>
            </a:r>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6677535-EAE0-46A2-A477-238072D43771}" type="slidenum">
              <a:rPr lang="en-AU"/>
              <a:pPr/>
              <a:t>5</a:t>
            </a:fld>
            <a:endParaRPr lang="en-AU"/>
          </a:p>
        </p:txBody>
      </p:sp>
      <p:sp>
        <p:nvSpPr>
          <p:cNvPr id="12290" name="Rectangle 2"/>
          <p:cNvSpPr>
            <a:spLocks noGrp="1" noRot="1" noChangeAspect="1" noChangeArrowheads="1" noTextEdit="1"/>
          </p:cNvSpPr>
          <p:nvPr>
            <p:ph type="sldImg"/>
          </p:nvPr>
        </p:nvSpPr>
        <p:spPr>
          <a:ln/>
        </p:spPr>
      </p:sp>
      <p:sp>
        <p:nvSpPr>
          <p:cNvPr id="12291" name="Rectangle 3"/>
          <p:cNvSpPr>
            <a:spLocks noGrp="1" noChangeArrowheads="1"/>
          </p:cNvSpPr>
          <p:nvPr>
            <p:ph type="body" idx="1"/>
          </p:nvPr>
        </p:nvSpPr>
        <p:spPr/>
        <p:txBody>
          <a:bodyPr/>
          <a:lstStyle/>
          <a:p>
            <a:r>
              <a:rPr lang="en-US" dirty="0" smtClean="0"/>
              <a:t>This</a:t>
            </a:r>
            <a:r>
              <a:rPr lang="en-US" baseline="0" dirty="0" smtClean="0"/>
              <a:t> table provides a 30 year statistical overview of the descriptive program. These figures are mainly from the Annual Reports. The two figures in the agency and series column refer to new and enhanced registrations. The N/A means that they were not reported in the Annual Report. The focus in the 80s of the descriptive program was at the agency series level. In the early 1990s, a decision was made to focus on item level entry as the primary means of providing access to the collection. This corresponded to implementations of business systems to capture item level information. </a:t>
            </a:r>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6677535-EAE0-46A2-A477-238072D43771}" type="slidenum">
              <a:rPr lang="en-AU"/>
              <a:pPr/>
              <a:t>6</a:t>
            </a:fld>
            <a:endParaRPr lang="en-AU"/>
          </a:p>
        </p:txBody>
      </p:sp>
      <p:sp>
        <p:nvSpPr>
          <p:cNvPr id="12290" name="Rectangle 2"/>
          <p:cNvSpPr>
            <a:spLocks noGrp="1" noRot="1" noChangeAspect="1" noChangeArrowheads="1" noTextEdit="1"/>
          </p:cNvSpPr>
          <p:nvPr>
            <p:ph type="sldImg"/>
          </p:nvPr>
        </p:nvSpPr>
        <p:spPr>
          <a:ln/>
        </p:spPr>
      </p:sp>
      <p:sp>
        <p:nvSpPr>
          <p:cNvPr id="12291" name="Rectangle 3"/>
          <p:cNvSpPr>
            <a:spLocks noGrp="1" noChangeArrowheads="1"/>
          </p:cNvSpPr>
          <p:nvPr>
            <p:ph type="body" idx="1"/>
          </p:nvPr>
        </p:nvSpPr>
        <p:spPr/>
        <p:txBody>
          <a:bodyPr/>
          <a:lstStyle/>
          <a:p>
            <a:r>
              <a:rPr lang="en-US" dirty="0" smtClean="0"/>
              <a:t>So</a:t>
            </a:r>
            <a:r>
              <a:rPr lang="en-US" baseline="0" dirty="0" smtClean="0"/>
              <a:t> from a purely statistical point of view what items we have left to do. We have, since 2002, entered all new transfers at item level. We have received agency metadata and imported that into our systems. So what is left to do is approximately 30 million items. </a:t>
            </a:r>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6677535-EAE0-46A2-A477-238072D43771}" type="slidenum">
              <a:rPr lang="en-AU"/>
              <a:pPr/>
              <a:t>7</a:t>
            </a:fld>
            <a:endParaRPr lang="en-AU"/>
          </a:p>
        </p:txBody>
      </p:sp>
      <p:sp>
        <p:nvSpPr>
          <p:cNvPr id="12290" name="Rectangle 2"/>
          <p:cNvSpPr>
            <a:spLocks noGrp="1" noRot="1" noChangeAspect="1" noChangeArrowheads="1" noTextEdit="1"/>
          </p:cNvSpPr>
          <p:nvPr>
            <p:ph type="sldImg"/>
          </p:nvPr>
        </p:nvSpPr>
        <p:spPr>
          <a:ln/>
        </p:spPr>
      </p:sp>
      <p:sp>
        <p:nvSpPr>
          <p:cNvPr id="12291" name="Rectangle 3"/>
          <p:cNvSpPr>
            <a:spLocks noGrp="1" noChangeArrowheads="1"/>
          </p:cNvSpPr>
          <p:nvPr>
            <p:ph type="body" idx="1"/>
          </p:nvPr>
        </p:nvSpPr>
        <p:spPr/>
        <p:txBody>
          <a:bodyPr/>
          <a:lstStyle/>
          <a:p>
            <a:r>
              <a:rPr lang="en-US" dirty="0" smtClean="0"/>
              <a:t>So why the focus on</a:t>
            </a:r>
            <a:r>
              <a:rPr lang="en-US" baseline="0" dirty="0" smtClean="0"/>
              <a:t> item level entry? The reason is access. It is the best means we have of providing access to the archive. It also facilitates the digitisation program where a digitised copy of a record can be placed adjacent to the item registration. This table provides information on the reference queries we have received, the physical items issued to service reference queries, the amount of digitised items that have been viewed and the amount of items that have been entered. </a:t>
            </a:r>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6677535-EAE0-46A2-A477-238072D43771}" type="slidenum">
              <a:rPr lang="en-AU"/>
              <a:pPr/>
              <a:t>8</a:t>
            </a:fld>
            <a:endParaRPr lang="en-AU"/>
          </a:p>
        </p:txBody>
      </p:sp>
      <p:sp>
        <p:nvSpPr>
          <p:cNvPr id="12290" name="Rectangle 2"/>
          <p:cNvSpPr>
            <a:spLocks noGrp="1" noRot="1" noChangeAspect="1" noChangeArrowheads="1" noTextEdit="1"/>
          </p:cNvSpPr>
          <p:nvPr>
            <p:ph type="sldImg"/>
          </p:nvPr>
        </p:nvSpPr>
        <p:spPr>
          <a:ln/>
        </p:spPr>
      </p:sp>
      <p:sp>
        <p:nvSpPr>
          <p:cNvPr id="12291" name="Rectangle 3"/>
          <p:cNvSpPr>
            <a:spLocks noGrp="1" noChangeArrowheads="1"/>
          </p:cNvSpPr>
          <p:nvPr>
            <p:ph type="body" idx="1"/>
          </p:nvPr>
        </p:nvSpPr>
        <p:spPr/>
        <p:txBody>
          <a:bodyPr/>
          <a:lstStyle/>
          <a:p>
            <a:r>
              <a:rPr lang="en-US" dirty="0" smtClean="0"/>
              <a:t>To describe digital archives, we have</a:t>
            </a:r>
            <a:r>
              <a:rPr lang="en-US" baseline="0" dirty="0" smtClean="0"/>
              <a:t> used the same intellectual model, the CRS Model, as we use for non-digital archives. We identify the series, and then we identify the items. We receive exports of metadata from agency systems and then import that into our collection management system, RecordSearch. We use the same business system to describe digital records that we use for non-digital, RecordSearch. </a:t>
            </a:r>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6677535-EAE0-46A2-A477-238072D43771}" type="slidenum">
              <a:rPr lang="en-AU"/>
              <a:pPr/>
              <a:t>9</a:t>
            </a:fld>
            <a:endParaRPr lang="en-AU"/>
          </a:p>
        </p:txBody>
      </p:sp>
      <p:sp>
        <p:nvSpPr>
          <p:cNvPr id="12290" name="Rectangle 2"/>
          <p:cNvSpPr>
            <a:spLocks noGrp="1" noRot="1" noChangeAspect="1" noChangeArrowheads="1" noTextEdit="1"/>
          </p:cNvSpPr>
          <p:nvPr>
            <p:ph type="sldImg"/>
          </p:nvPr>
        </p:nvSpPr>
        <p:spPr>
          <a:ln/>
        </p:spPr>
      </p:sp>
      <p:sp>
        <p:nvSpPr>
          <p:cNvPr id="122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6677535-EAE0-46A2-A477-238072D43771}" type="slidenum">
              <a:rPr lang="en-AU"/>
              <a:pPr/>
              <a:t>10</a:t>
            </a:fld>
            <a:endParaRPr lang="en-AU"/>
          </a:p>
        </p:txBody>
      </p:sp>
      <p:sp>
        <p:nvSpPr>
          <p:cNvPr id="12290" name="Rectangle 2"/>
          <p:cNvSpPr>
            <a:spLocks noGrp="1" noRot="1" noChangeAspect="1" noChangeArrowheads="1" noTextEdit="1"/>
          </p:cNvSpPr>
          <p:nvPr>
            <p:ph type="sldImg"/>
          </p:nvPr>
        </p:nvSpPr>
        <p:spPr>
          <a:ln/>
        </p:spPr>
      </p:sp>
      <p:sp>
        <p:nvSpPr>
          <p:cNvPr id="1229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6677535-EAE0-46A2-A477-238072D43771}" type="slidenum">
              <a:rPr lang="en-AU"/>
              <a:pPr/>
              <a:t>11</a:t>
            </a:fld>
            <a:endParaRPr lang="en-AU"/>
          </a:p>
        </p:txBody>
      </p:sp>
      <p:sp>
        <p:nvSpPr>
          <p:cNvPr id="12290" name="Rectangle 2"/>
          <p:cNvSpPr>
            <a:spLocks noGrp="1" noRot="1" noChangeAspect="1" noChangeArrowheads="1" noTextEdit="1"/>
          </p:cNvSpPr>
          <p:nvPr>
            <p:ph type="sldImg"/>
          </p:nvPr>
        </p:nvSpPr>
        <p:spPr>
          <a:ln/>
        </p:spPr>
      </p:sp>
      <p:sp>
        <p:nvSpPr>
          <p:cNvPr id="1229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6677535-EAE0-46A2-A477-238072D43771}" type="slidenum">
              <a:rPr lang="en-AU"/>
              <a:pPr/>
              <a:t>12</a:t>
            </a:fld>
            <a:endParaRPr lang="en-AU"/>
          </a:p>
        </p:txBody>
      </p:sp>
      <p:sp>
        <p:nvSpPr>
          <p:cNvPr id="12290" name="Rectangle 2"/>
          <p:cNvSpPr>
            <a:spLocks noGrp="1" noRot="1" noChangeAspect="1" noChangeArrowheads="1" noTextEdit="1"/>
          </p:cNvSpPr>
          <p:nvPr>
            <p:ph type="sldImg"/>
          </p:nvPr>
        </p:nvSpPr>
        <p:spPr>
          <a:ln/>
        </p:spPr>
      </p:sp>
      <p:sp>
        <p:nvSpPr>
          <p:cNvPr id="12291" name="Rectangle 3"/>
          <p:cNvSpPr>
            <a:spLocks noGrp="1" noChangeArrowheads="1"/>
          </p:cNvSpPr>
          <p:nvPr>
            <p:ph type="body" idx="1"/>
          </p:nvPr>
        </p:nvSpPr>
        <p:spPr/>
        <p:txBody>
          <a:bodyPr/>
          <a:lstStyle/>
          <a:p>
            <a:r>
              <a:rPr lang="en-US" dirty="0" smtClean="0"/>
              <a:t>[read</a:t>
            </a:r>
            <a:r>
              <a:rPr lang="en-US" baseline="0" dirty="0" smtClean="0"/>
              <a:t> purpose] for AV, contrast to paper, the game has been to move to new formats. Why, paper is generally stable. </a:t>
            </a:r>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6677535-EAE0-46A2-A477-238072D43771}" type="slidenum">
              <a:rPr lang="en-AU"/>
              <a:pPr/>
              <a:t>13</a:t>
            </a:fld>
            <a:endParaRPr lang="en-AU"/>
          </a:p>
        </p:txBody>
      </p:sp>
      <p:sp>
        <p:nvSpPr>
          <p:cNvPr id="12290" name="Rectangle 2"/>
          <p:cNvSpPr>
            <a:spLocks noGrp="1" noRot="1" noChangeAspect="1" noChangeArrowheads="1" noTextEdit="1"/>
          </p:cNvSpPr>
          <p:nvPr>
            <p:ph type="sldImg"/>
          </p:nvPr>
        </p:nvSpPr>
        <p:spPr>
          <a:ln/>
        </p:spPr>
      </p:sp>
      <p:sp>
        <p:nvSpPr>
          <p:cNvPr id="122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6677535-EAE0-46A2-A477-238072D43771}" type="slidenum">
              <a:rPr lang="en-AU"/>
              <a:pPr/>
              <a:t>14</a:t>
            </a:fld>
            <a:endParaRPr lang="en-AU"/>
          </a:p>
        </p:txBody>
      </p:sp>
      <p:sp>
        <p:nvSpPr>
          <p:cNvPr id="12290" name="Rectangle 2"/>
          <p:cNvSpPr>
            <a:spLocks noGrp="1" noRot="1" noChangeAspect="1" noChangeArrowheads="1" noTextEdit="1"/>
          </p:cNvSpPr>
          <p:nvPr>
            <p:ph type="sldImg"/>
          </p:nvPr>
        </p:nvSpPr>
        <p:spPr>
          <a:ln/>
        </p:spPr>
      </p:sp>
      <p:sp>
        <p:nvSpPr>
          <p:cNvPr id="122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6677535-EAE0-46A2-A477-238072D43771}" type="slidenum">
              <a:rPr lang="en-AU"/>
              <a:pPr/>
              <a:t>15</a:t>
            </a:fld>
            <a:endParaRPr lang="en-AU"/>
          </a:p>
        </p:txBody>
      </p:sp>
      <p:sp>
        <p:nvSpPr>
          <p:cNvPr id="12290" name="Rectangle 2"/>
          <p:cNvSpPr>
            <a:spLocks noGrp="1" noRot="1" noChangeAspect="1" noChangeArrowheads="1" noTextEdit="1"/>
          </p:cNvSpPr>
          <p:nvPr>
            <p:ph type="sldImg"/>
          </p:nvPr>
        </p:nvSpPr>
        <p:spPr>
          <a:ln/>
        </p:spPr>
      </p:sp>
      <p:sp>
        <p:nvSpPr>
          <p:cNvPr id="1229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6677535-EAE0-46A2-A477-238072D43771}" type="slidenum">
              <a:rPr lang="en-AU"/>
              <a:pPr/>
              <a:t>16</a:t>
            </a:fld>
            <a:endParaRPr lang="en-AU"/>
          </a:p>
        </p:txBody>
      </p:sp>
      <p:sp>
        <p:nvSpPr>
          <p:cNvPr id="12290" name="Rectangle 2"/>
          <p:cNvSpPr>
            <a:spLocks noGrp="1" noRot="1" noChangeAspect="1" noChangeArrowheads="1" noTextEdit="1"/>
          </p:cNvSpPr>
          <p:nvPr>
            <p:ph type="sldImg"/>
          </p:nvPr>
        </p:nvSpPr>
        <p:spPr>
          <a:ln/>
        </p:spPr>
      </p:sp>
      <p:sp>
        <p:nvSpPr>
          <p:cNvPr id="122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6677535-EAE0-46A2-A477-238072D43771}" type="slidenum">
              <a:rPr lang="en-AU"/>
              <a:pPr/>
              <a:t>17</a:t>
            </a:fld>
            <a:endParaRPr lang="en-AU"/>
          </a:p>
        </p:txBody>
      </p:sp>
      <p:sp>
        <p:nvSpPr>
          <p:cNvPr id="12290" name="Rectangle 2"/>
          <p:cNvSpPr>
            <a:spLocks noGrp="1" noRot="1" noChangeAspect="1" noChangeArrowheads="1" noTextEdit="1"/>
          </p:cNvSpPr>
          <p:nvPr>
            <p:ph type="sldImg"/>
          </p:nvPr>
        </p:nvSpPr>
        <p:spPr>
          <a:ln/>
        </p:spPr>
      </p:sp>
      <p:sp>
        <p:nvSpPr>
          <p:cNvPr id="122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6677535-EAE0-46A2-A477-238072D43771}" type="slidenum">
              <a:rPr lang="en-AU"/>
              <a:pPr/>
              <a:t>18</a:t>
            </a:fld>
            <a:endParaRPr lang="en-AU"/>
          </a:p>
        </p:txBody>
      </p:sp>
      <p:sp>
        <p:nvSpPr>
          <p:cNvPr id="12290" name="Rectangle 2"/>
          <p:cNvSpPr>
            <a:spLocks noGrp="1" noRot="1" noChangeAspect="1" noChangeArrowheads="1" noTextEdit="1"/>
          </p:cNvSpPr>
          <p:nvPr>
            <p:ph type="sldImg"/>
          </p:nvPr>
        </p:nvSpPr>
        <p:spPr>
          <a:ln/>
        </p:spPr>
      </p:sp>
      <p:sp>
        <p:nvSpPr>
          <p:cNvPr id="12291" name="Rectangle 3"/>
          <p:cNvSpPr>
            <a:spLocks noGrp="1" noChangeArrowheads="1"/>
          </p:cNvSpPr>
          <p:nvPr>
            <p:ph type="body" idx="1"/>
          </p:nvPr>
        </p:nvSpPr>
        <p:spPr/>
        <p:txBody>
          <a:bodyPr/>
          <a:lstStyle/>
          <a:p>
            <a:r>
              <a:rPr lang="en-US" dirty="0" smtClean="0"/>
              <a:t>Business systems as</a:t>
            </a:r>
            <a:r>
              <a:rPr lang="en-US" baseline="0" dirty="0" smtClean="0"/>
              <a:t> critical – we can provide access to items online as we have a system to do this. The AV system will enable management of analog and digital content. Business systems are the transformation mechanisms. </a:t>
            </a:r>
          </a:p>
          <a:p>
            <a:endParaRPr lang="en-US" baseline="0" dirty="0" smtClean="0"/>
          </a:p>
          <a:p>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3F8B51C-4A28-4B21-ABAB-25F53B98386D}" type="slidenum">
              <a:rPr lang="en-AU"/>
              <a:pPr/>
              <a:t>19</a:t>
            </a:fld>
            <a:endParaRPr lang="en-AU"/>
          </a:p>
        </p:txBody>
      </p:sp>
      <p:sp>
        <p:nvSpPr>
          <p:cNvPr id="9218" name="Rectangle 2"/>
          <p:cNvSpPr>
            <a:spLocks noGrp="1" noRot="1" noChangeAspect="1" noChangeArrowheads="1" noTextEdit="1"/>
          </p:cNvSpPr>
          <p:nvPr>
            <p:ph type="sldImg"/>
          </p:nvPr>
        </p:nvSpPr>
        <p:spPr>
          <a:ln/>
        </p:spPr>
      </p:sp>
      <p:sp>
        <p:nvSpPr>
          <p:cNvPr id="9219"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AU"/>
          </a:p>
        </p:txBody>
      </p:sp>
      <p:sp>
        <p:nvSpPr>
          <p:cNvPr id="4" name="Slide Number Placeholder 3"/>
          <p:cNvSpPr>
            <a:spLocks noGrp="1"/>
          </p:cNvSpPr>
          <p:nvPr>
            <p:ph type="sldNum" sz="quarter" idx="10"/>
          </p:nvPr>
        </p:nvSpPr>
        <p:spPr/>
        <p:txBody>
          <a:bodyPr/>
          <a:lstStyle>
            <a:lvl1pPr>
              <a:defRPr/>
            </a:lvl1pPr>
          </a:lstStyle>
          <a:p>
            <a:fld id="{1AD224EA-CAF4-4B45-A787-D8CAAE527489}" type="slidenum">
              <a:rPr lang="en-AU"/>
              <a:pPr/>
              <a:t>‹#›</a:t>
            </a:fld>
            <a:endParaRPr lang="en-AU"/>
          </a:p>
        </p:txBody>
      </p:sp>
    </p:spTree>
    <p:extLst>
      <p:ext uri="{BB962C8B-B14F-4D97-AF65-F5344CB8AC3E}">
        <p14:creationId xmlns:p14="http://schemas.microsoft.com/office/powerpoint/2010/main" val="18018637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Slide Number Placeholder 3"/>
          <p:cNvSpPr>
            <a:spLocks noGrp="1"/>
          </p:cNvSpPr>
          <p:nvPr>
            <p:ph type="sldNum" sz="quarter" idx="10"/>
          </p:nvPr>
        </p:nvSpPr>
        <p:spPr/>
        <p:txBody>
          <a:bodyPr/>
          <a:lstStyle>
            <a:lvl1pPr>
              <a:defRPr/>
            </a:lvl1pPr>
          </a:lstStyle>
          <a:p>
            <a:fld id="{604DEA2E-60AA-4BB3-98A2-2962705A797F}" type="slidenum">
              <a:rPr lang="en-AU"/>
              <a:pPr/>
              <a:t>‹#›</a:t>
            </a:fld>
            <a:endParaRPr lang="en-AU"/>
          </a:p>
        </p:txBody>
      </p:sp>
    </p:spTree>
    <p:extLst>
      <p:ext uri="{BB962C8B-B14F-4D97-AF65-F5344CB8AC3E}">
        <p14:creationId xmlns:p14="http://schemas.microsoft.com/office/powerpoint/2010/main" val="5464241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Slide Number Placeholder 3"/>
          <p:cNvSpPr>
            <a:spLocks noGrp="1"/>
          </p:cNvSpPr>
          <p:nvPr>
            <p:ph type="sldNum" sz="quarter" idx="10"/>
          </p:nvPr>
        </p:nvSpPr>
        <p:spPr/>
        <p:txBody>
          <a:bodyPr/>
          <a:lstStyle>
            <a:lvl1pPr>
              <a:defRPr/>
            </a:lvl1pPr>
          </a:lstStyle>
          <a:p>
            <a:fld id="{9FA3C563-1AE6-4A83-8CF6-12E3DA16A601}" type="slidenum">
              <a:rPr lang="en-AU"/>
              <a:pPr/>
              <a:t>‹#›</a:t>
            </a:fld>
            <a:endParaRPr lang="en-AU"/>
          </a:p>
        </p:txBody>
      </p:sp>
    </p:spTree>
    <p:extLst>
      <p:ext uri="{BB962C8B-B14F-4D97-AF65-F5344CB8AC3E}">
        <p14:creationId xmlns:p14="http://schemas.microsoft.com/office/powerpoint/2010/main" val="7439584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685800" y="1981200"/>
            <a:ext cx="3810000" cy="3657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981200"/>
            <a:ext cx="3810000" cy="3657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Slide Number Placeholder 4"/>
          <p:cNvSpPr>
            <a:spLocks noGrp="1"/>
          </p:cNvSpPr>
          <p:nvPr>
            <p:ph type="sldNum" sz="quarter" idx="10"/>
          </p:nvPr>
        </p:nvSpPr>
        <p:spPr/>
        <p:txBody>
          <a:bodyPr/>
          <a:lstStyle>
            <a:lvl1pPr>
              <a:defRPr/>
            </a:lvl1pPr>
          </a:lstStyle>
          <a:p>
            <a:fld id="{503A2B5B-FB78-4EAD-8308-6CEE0307582B}" type="slidenum">
              <a:rPr lang="en-AU"/>
              <a:pPr/>
              <a:t>‹#›</a:t>
            </a:fld>
            <a:endParaRPr lang="en-AU"/>
          </a:p>
        </p:txBody>
      </p:sp>
    </p:spTree>
    <p:extLst>
      <p:ext uri="{BB962C8B-B14F-4D97-AF65-F5344CB8AC3E}">
        <p14:creationId xmlns:p14="http://schemas.microsoft.com/office/powerpoint/2010/main" val="20695805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Slide Number Placeholder 6"/>
          <p:cNvSpPr>
            <a:spLocks noGrp="1"/>
          </p:cNvSpPr>
          <p:nvPr>
            <p:ph type="sldNum" sz="quarter" idx="10"/>
          </p:nvPr>
        </p:nvSpPr>
        <p:spPr/>
        <p:txBody>
          <a:bodyPr/>
          <a:lstStyle>
            <a:lvl1pPr>
              <a:defRPr/>
            </a:lvl1pPr>
          </a:lstStyle>
          <a:p>
            <a:fld id="{67F145E8-2D2D-4551-8551-6FDE6952359C}" type="slidenum">
              <a:rPr lang="en-AU"/>
              <a:pPr/>
              <a:t>‹#›</a:t>
            </a:fld>
            <a:endParaRPr lang="en-AU"/>
          </a:p>
        </p:txBody>
      </p:sp>
    </p:spTree>
    <p:extLst>
      <p:ext uri="{BB962C8B-B14F-4D97-AF65-F5344CB8AC3E}">
        <p14:creationId xmlns:p14="http://schemas.microsoft.com/office/powerpoint/2010/main" val="40758224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Slide Number Placeholder 2"/>
          <p:cNvSpPr>
            <a:spLocks noGrp="1"/>
          </p:cNvSpPr>
          <p:nvPr>
            <p:ph type="sldNum" sz="quarter" idx="10"/>
          </p:nvPr>
        </p:nvSpPr>
        <p:spPr/>
        <p:txBody>
          <a:bodyPr/>
          <a:lstStyle>
            <a:lvl1pPr>
              <a:defRPr/>
            </a:lvl1pPr>
          </a:lstStyle>
          <a:p>
            <a:fld id="{1926D315-769E-4DB0-98A1-63D9851A2A62}" type="slidenum">
              <a:rPr lang="en-AU"/>
              <a:pPr/>
              <a:t>‹#›</a:t>
            </a:fld>
            <a:endParaRPr lang="en-AU"/>
          </a:p>
        </p:txBody>
      </p:sp>
    </p:spTree>
    <p:extLst>
      <p:ext uri="{BB962C8B-B14F-4D97-AF65-F5344CB8AC3E}">
        <p14:creationId xmlns:p14="http://schemas.microsoft.com/office/powerpoint/2010/main" val="2914814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fld id="{539427F8-AD81-4579-8F33-2C54D2C4923C}" type="slidenum">
              <a:rPr lang="en-AU"/>
              <a:pPr/>
              <a:t>‹#›</a:t>
            </a:fld>
            <a:endParaRPr lang="en-AU"/>
          </a:p>
        </p:txBody>
      </p:sp>
    </p:spTree>
    <p:extLst>
      <p:ext uri="{BB962C8B-B14F-4D97-AF65-F5344CB8AC3E}">
        <p14:creationId xmlns:p14="http://schemas.microsoft.com/office/powerpoint/2010/main" val="24945881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EAF00D38-DA0F-40BC-B6E5-5F8A1EA69337}" type="slidenum">
              <a:rPr lang="en-AU"/>
              <a:pPr/>
              <a:t>‹#›</a:t>
            </a:fld>
            <a:endParaRPr lang="en-AU"/>
          </a:p>
        </p:txBody>
      </p:sp>
    </p:spTree>
    <p:extLst>
      <p:ext uri="{BB962C8B-B14F-4D97-AF65-F5344CB8AC3E}">
        <p14:creationId xmlns:p14="http://schemas.microsoft.com/office/powerpoint/2010/main" val="9030004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A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CAE397C0-C2CC-4245-AF01-67DB6465A0E3}" type="slidenum">
              <a:rPr lang="en-AU"/>
              <a:pPr/>
              <a:t>‹#›</a:t>
            </a:fld>
            <a:endParaRPr lang="en-AU"/>
          </a:p>
        </p:txBody>
      </p:sp>
    </p:spTree>
    <p:extLst>
      <p:ext uri="{BB962C8B-B14F-4D97-AF65-F5344CB8AC3E}">
        <p14:creationId xmlns:p14="http://schemas.microsoft.com/office/powerpoint/2010/main" val="17184787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Slide Number Placeholder 3"/>
          <p:cNvSpPr>
            <a:spLocks noGrp="1"/>
          </p:cNvSpPr>
          <p:nvPr>
            <p:ph type="sldNum" sz="quarter" idx="10"/>
          </p:nvPr>
        </p:nvSpPr>
        <p:spPr/>
        <p:txBody>
          <a:bodyPr/>
          <a:lstStyle>
            <a:lvl1pPr>
              <a:defRPr/>
            </a:lvl1pPr>
          </a:lstStyle>
          <a:p>
            <a:fld id="{44795FEC-341A-4A18-AFBD-3214E065B64F}" type="slidenum">
              <a:rPr lang="en-AU"/>
              <a:pPr/>
              <a:t>‹#›</a:t>
            </a:fld>
            <a:endParaRPr lang="en-AU"/>
          </a:p>
        </p:txBody>
      </p:sp>
    </p:spTree>
    <p:extLst>
      <p:ext uri="{BB962C8B-B14F-4D97-AF65-F5344CB8AC3E}">
        <p14:creationId xmlns:p14="http://schemas.microsoft.com/office/powerpoint/2010/main" val="19571114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029200"/>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685800" y="609600"/>
            <a:ext cx="5676900" cy="5029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Slide Number Placeholder 3"/>
          <p:cNvSpPr>
            <a:spLocks noGrp="1"/>
          </p:cNvSpPr>
          <p:nvPr>
            <p:ph type="sldNum" sz="quarter" idx="10"/>
          </p:nvPr>
        </p:nvSpPr>
        <p:spPr/>
        <p:txBody>
          <a:bodyPr/>
          <a:lstStyle>
            <a:lvl1pPr>
              <a:defRPr/>
            </a:lvl1pPr>
          </a:lstStyle>
          <a:p>
            <a:fld id="{B41E8BC0-6FF8-49D2-8004-096FFFD205A2}" type="slidenum">
              <a:rPr lang="en-AU"/>
              <a:pPr/>
              <a:t>‹#›</a:t>
            </a:fld>
            <a:endParaRPr lang="en-AU"/>
          </a:p>
        </p:txBody>
      </p:sp>
    </p:spTree>
    <p:extLst>
      <p:ext uri="{BB962C8B-B14F-4D97-AF65-F5344CB8AC3E}">
        <p14:creationId xmlns:p14="http://schemas.microsoft.com/office/powerpoint/2010/main" val="172624128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6" name="Rectangle 1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AU" smtClean="0"/>
          </a:p>
        </p:txBody>
      </p:sp>
      <p:sp>
        <p:nvSpPr>
          <p:cNvPr id="1037" name="Rectangle 13"/>
          <p:cNvSpPr>
            <a:spLocks noGrp="1" noChangeArrowheads="1"/>
          </p:cNvSpPr>
          <p:nvPr>
            <p:ph type="body" idx="1"/>
          </p:nvPr>
        </p:nvSpPr>
        <p:spPr bwMode="auto">
          <a:xfrm>
            <a:off x="685800" y="1981200"/>
            <a:ext cx="7772400"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smtClean="0"/>
          </a:p>
        </p:txBody>
      </p:sp>
      <p:sp>
        <p:nvSpPr>
          <p:cNvPr id="1038" name="Rectangle 14"/>
          <p:cNvSpPr>
            <a:spLocks noGrp="1" noChangeArrowheads="1"/>
          </p:cNvSpPr>
          <p:nvPr>
            <p:ph type="sldNum" sz="quarter" idx="4"/>
          </p:nvPr>
        </p:nvSpPr>
        <p:spPr bwMode="auto">
          <a:xfrm>
            <a:off x="8382000" y="6248400"/>
            <a:ext cx="5334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600">
                <a:solidFill>
                  <a:schemeClr val="bg1"/>
                </a:solidFill>
                <a:latin typeface="Helvetica" pitchFamily="34" charset="0"/>
              </a:defRPr>
            </a:lvl1pPr>
          </a:lstStyle>
          <a:p>
            <a:fld id="{79694024-4ADC-4B50-92A8-254C45578004}" type="slidenum">
              <a:rPr lang="en-AU"/>
              <a:pPr/>
              <a:t>‹#›</a:t>
            </a:fld>
            <a:endParaRPr lang="en-AU"/>
          </a:p>
        </p:txBody>
      </p:sp>
      <p:pic>
        <p:nvPicPr>
          <p:cNvPr id="1045" name="Picture 21" descr="NAA ppt red 01 (maste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17463" y="-9525"/>
            <a:ext cx="9180513" cy="6877050"/>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a:solidFill>
            <a:schemeClr val="bg1"/>
          </a:solidFill>
          <a:latin typeface="+mj-lt"/>
          <a:ea typeface="+mj-ea"/>
          <a:cs typeface="+mj-cs"/>
        </a:defRPr>
      </a:lvl1pPr>
      <a:lvl2pPr algn="ctr" rtl="0" eaLnBrk="1" fontAlgn="base" hangingPunct="1">
        <a:spcBef>
          <a:spcPct val="0"/>
        </a:spcBef>
        <a:spcAft>
          <a:spcPct val="0"/>
        </a:spcAft>
        <a:defRPr sz="4400">
          <a:solidFill>
            <a:schemeClr val="bg1"/>
          </a:solidFill>
          <a:latin typeface="Arial" charset="0"/>
          <a:ea typeface="ＭＳ Ｐゴシック" pitchFamily="36" charset="-128"/>
        </a:defRPr>
      </a:lvl2pPr>
      <a:lvl3pPr algn="ctr" rtl="0" eaLnBrk="1" fontAlgn="base" hangingPunct="1">
        <a:spcBef>
          <a:spcPct val="0"/>
        </a:spcBef>
        <a:spcAft>
          <a:spcPct val="0"/>
        </a:spcAft>
        <a:defRPr sz="4400">
          <a:solidFill>
            <a:schemeClr val="bg1"/>
          </a:solidFill>
          <a:latin typeface="Arial" charset="0"/>
          <a:ea typeface="ＭＳ Ｐゴシック" pitchFamily="36" charset="-128"/>
        </a:defRPr>
      </a:lvl3pPr>
      <a:lvl4pPr algn="ctr" rtl="0" eaLnBrk="1" fontAlgn="base" hangingPunct="1">
        <a:spcBef>
          <a:spcPct val="0"/>
        </a:spcBef>
        <a:spcAft>
          <a:spcPct val="0"/>
        </a:spcAft>
        <a:defRPr sz="4400">
          <a:solidFill>
            <a:schemeClr val="bg1"/>
          </a:solidFill>
          <a:latin typeface="Arial" charset="0"/>
          <a:ea typeface="ＭＳ Ｐゴシック" pitchFamily="36" charset="-128"/>
        </a:defRPr>
      </a:lvl4pPr>
      <a:lvl5pPr algn="ctr" rtl="0" eaLnBrk="1" fontAlgn="base" hangingPunct="1">
        <a:spcBef>
          <a:spcPct val="0"/>
        </a:spcBef>
        <a:spcAft>
          <a:spcPct val="0"/>
        </a:spcAft>
        <a:defRPr sz="4400">
          <a:solidFill>
            <a:schemeClr val="bg1"/>
          </a:solidFill>
          <a:latin typeface="Arial" charset="0"/>
          <a:ea typeface="ＭＳ Ｐゴシック" pitchFamily="36" charset="-128"/>
        </a:defRPr>
      </a:lvl5pPr>
      <a:lvl6pPr marL="457200" algn="ctr" rtl="0" eaLnBrk="1" fontAlgn="base" hangingPunct="1">
        <a:spcBef>
          <a:spcPct val="0"/>
        </a:spcBef>
        <a:spcAft>
          <a:spcPct val="0"/>
        </a:spcAft>
        <a:defRPr sz="4400">
          <a:solidFill>
            <a:schemeClr val="bg1"/>
          </a:solidFill>
          <a:latin typeface="Arial" charset="0"/>
          <a:ea typeface="ＭＳ Ｐゴシック" pitchFamily="36" charset="-128"/>
        </a:defRPr>
      </a:lvl6pPr>
      <a:lvl7pPr marL="914400" algn="ctr" rtl="0" eaLnBrk="1" fontAlgn="base" hangingPunct="1">
        <a:spcBef>
          <a:spcPct val="0"/>
        </a:spcBef>
        <a:spcAft>
          <a:spcPct val="0"/>
        </a:spcAft>
        <a:defRPr sz="4400">
          <a:solidFill>
            <a:schemeClr val="bg1"/>
          </a:solidFill>
          <a:latin typeface="Arial" charset="0"/>
          <a:ea typeface="ＭＳ Ｐゴシック" pitchFamily="36" charset="-128"/>
        </a:defRPr>
      </a:lvl7pPr>
      <a:lvl8pPr marL="1371600" algn="ctr" rtl="0" eaLnBrk="1" fontAlgn="base" hangingPunct="1">
        <a:spcBef>
          <a:spcPct val="0"/>
        </a:spcBef>
        <a:spcAft>
          <a:spcPct val="0"/>
        </a:spcAft>
        <a:defRPr sz="4400">
          <a:solidFill>
            <a:schemeClr val="bg1"/>
          </a:solidFill>
          <a:latin typeface="Arial" charset="0"/>
          <a:ea typeface="ＭＳ Ｐゴシック" pitchFamily="36" charset="-128"/>
        </a:defRPr>
      </a:lvl8pPr>
      <a:lvl9pPr marL="1828800" algn="ctr" rtl="0" eaLnBrk="1" fontAlgn="base" hangingPunct="1">
        <a:spcBef>
          <a:spcPct val="0"/>
        </a:spcBef>
        <a:spcAft>
          <a:spcPct val="0"/>
        </a:spcAft>
        <a:defRPr sz="4400">
          <a:solidFill>
            <a:schemeClr val="bg1"/>
          </a:solidFill>
          <a:latin typeface="Arial" charset="0"/>
          <a:ea typeface="ＭＳ Ｐゴシック" pitchFamily="36" charset="-128"/>
        </a:defRPr>
      </a:lvl9pPr>
    </p:titleStyle>
    <p:bodyStyle>
      <a:lvl1pPr marL="342900" indent="-342900" algn="l" rtl="0" eaLnBrk="1" fontAlgn="base" hangingPunct="1">
        <a:spcBef>
          <a:spcPct val="20000"/>
        </a:spcBef>
        <a:spcAft>
          <a:spcPct val="0"/>
        </a:spcAft>
        <a:buChar char="•"/>
        <a:defRPr sz="3200">
          <a:solidFill>
            <a:schemeClr val="bg1"/>
          </a:solidFill>
          <a:latin typeface="+mn-lt"/>
          <a:ea typeface="+mn-ea"/>
          <a:cs typeface="+mn-cs"/>
        </a:defRPr>
      </a:lvl1pPr>
      <a:lvl2pPr marL="742950" indent="-285750" algn="l" rtl="0" eaLnBrk="1" fontAlgn="base" hangingPunct="1">
        <a:spcBef>
          <a:spcPct val="20000"/>
        </a:spcBef>
        <a:spcAft>
          <a:spcPct val="0"/>
        </a:spcAft>
        <a:buChar char="–"/>
        <a:defRPr sz="2800">
          <a:solidFill>
            <a:schemeClr val="bg1"/>
          </a:solidFill>
          <a:latin typeface="+mn-lt"/>
          <a:ea typeface="+mn-ea"/>
        </a:defRPr>
      </a:lvl2pPr>
      <a:lvl3pPr marL="1143000" indent="-228600" algn="l" rtl="0" eaLnBrk="1" fontAlgn="base" hangingPunct="1">
        <a:spcBef>
          <a:spcPct val="20000"/>
        </a:spcBef>
        <a:spcAft>
          <a:spcPct val="0"/>
        </a:spcAft>
        <a:buChar char="•"/>
        <a:defRPr sz="2400">
          <a:solidFill>
            <a:schemeClr val="bg1"/>
          </a:solidFill>
          <a:latin typeface="+mn-lt"/>
          <a:ea typeface="+mn-ea"/>
        </a:defRPr>
      </a:lvl3pPr>
      <a:lvl4pPr marL="1600200" indent="-228600" algn="l" rtl="0" eaLnBrk="1" fontAlgn="base" hangingPunct="1">
        <a:spcBef>
          <a:spcPct val="20000"/>
        </a:spcBef>
        <a:spcAft>
          <a:spcPct val="0"/>
        </a:spcAft>
        <a:buChar char="–"/>
        <a:defRPr sz="2000">
          <a:solidFill>
            <a:schemeClr val="bg1"/>
          </a:solidFill>
          <a:latin typeface="+mn-lt"/>
          <a:ea typeface="+mn-ea"/>
        </a:defRPr>
      </a:lvl4pPr>
      <a:lvl5pPr marL="2057400" indent="-228600" algn="l" rtl="0" eaLnBrk="1" fontAlgn="base" hangingPunct="1">
        <a:spcBef>
          <a:spcPct val="20000"/>
        </a:spcBef>
        <a:spcAft>
          <a:spcPct val="0"/>
        </a:spcAft>
        <a:buChar char="»"/>
        <a:defRPr sz="2000">
          <a:solidFill>
            <a:schemeClr val="bg1"/>
          </a:solidFill>
          <a:latin typeface="+mn-lt"/>
          <a:ea typeface="+mn-ea"/>
        </a:defRPr>
      </a:lvl5pPr>
      <a:lvl6pPr marL="2514600" indent="-228600" algn="l" rtl="0" eaLnBrk="1" fontAlgn="base" hangingPunct="1">
        <a:spcBef>
          <a:spcPct val="20000"/>
        </a:spcBef>
        <a:spcAft>
          <a:spcPct val="0"/>
        </a:spcAft>
        <a:buChar char="»"/>
        <a:defRPr sz="2000">
          <a:solidFill>
            <a:schemeClr val="bg1"/>
          </a:solidFill>
          <a:latin typeface="+mn-lt"/>
          <a:ea typeface="+mn-ea"/>
        </a:defRPr>
      </a:lvl6pPr>
      <a:lvl7pPr marL="2971800" indent="-228600" algn="l" rtl="0" eaLnBrk="1" fontAlgn="base" hangingPunct="1">
        <a:spcBef>
          <a:spcPct val="20000"/>
        </a:spcBef>
        <a:spcAft>
          <a:spcPct val="0"/>
        </a:spcAft>
        <a:buChar char="»"/>
        <a:defRPr sz="2000">
          <a:solidFill>
            <a:schemeClr val="bg1"/>
          </a:solidFill>
          <a:latin typeface="+mn-lt"/>
          <a:ea typeface="+mn-ea"/>
        </a:defRPr>
      </a:lvl7pPr>
      <a:lvl8pPr marL="3429000" indent="-228600" algn="l" rtl="0" eaLnBrk="1" fontAlgn="base" hangingPunct="1">
        <a:spcBef>
          <a:spcPct val="20000"/>
        </a:spcBef>
        <a:spcAft>
          <a:spcPct val="0"/>
        </a:spcAft>
        <a:buChar char="»"/>
        <a:defRPr sz="2000">
          <a:solidFill>
            <a:schemeClr val="bg1"/>
          </a:solidFill>
          <a:latin typeface="+mn-lt"/>
          <a:ea typeface="+mn-ea"/>
        </a:defRPr>
      </a:lvl8pPr>
      <a:lvl9pPr marL="3886200" indent="-228600" algn="l" rtl="0" eaLnBrk="1" fontAlgn="base" hangingPunct="1">
        <a:spcBef>
          <a:spcPct val="20000"/>
        </a:spcBef>
        <a:spcAft>
          <a:spcPct val="0"/>
        </a:spcAft>
        <a:buChar char="»"/>
        <a:defRPr sz="2000">
          <a:solidFill>
            <a:schemeClr val="bg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70" name="Picture 22" descr="NAA ppt red 0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463" y="-9525"/>
            <a:ext cx="9180513" cy="6877050"/>
          </a:xfrm>
          <a:prstGeom prst="rect">
            <a:avLst/>
          </a:prstGeom>
          <a:noFill/>
          <a:extLst>
            <a:ext uri="{909E8E84-426E-40dd-AFC4-6F175D3DCCD1}">
              <a14:hiddenFill xmlns:a14="http://schemas.microsoft.com/office/drawing/2010/main">
                <a:solidFill>
                  <a:srgbClr val="FFFFFF"/>
                </a:solidFill>
              </a14:hiddenFill>
            </a:ext>
          </a:extLst>
        </p:spPr>
      </p:pic>
      <p:sp>
        <p:nvSpPr>
          <p:cNvPr id="2059" name="Rectangle 11"/>
          <p:cNvSpPr>
            <a:spLocks noGrp="1" noChangeArrowheads="1"/>
          </p:cNvSpPr>
          <p:nvPr>
            <p:ph type="ctrTitle"/>
          </p:nvPr>
        </p:nvSpPr>
        <p:spPr>
          <a:xfrm>
            <a:off x="683568" y="1556792"/>
            <a:ext cx="7772400" cy="1143000"/>
          </a:xfrm>
          <a:noFill/>
          <a:ln/>
        </p:spPr>
        <p:txBody>
          <a:bodyPr>
            <a:normAutofit fontScale="90000"/>
          </a:bodyPr>
          <a:lstStyle/>
          <a:p>
            <a:r>
              <a:rPr lang="en-AU" dirty="0" smtClean="0"/>
              <a:t>Reinventing Archival Methods – Description and Preservation</a:t>
            </a:r>
            <a:endParaRPr lang="en-AU" dirty="0"/>
          </a:p>
        </p:txBody>
      </p:sp>
      <p:sp>
        <p:nvSpPr>
          <p:cNvPr id="2060" name="Rectangle 12"/>
          <p:cNvSpPr>
            <a:spLocks noGrp="1" noChangeArrowheads="1"/>
          </p:cNvSpPr>
          <p:nvPr>
            <p:ph type="subTitle" idx="1"/>
          </p:nvPr>
        </p:nvSpPr>
        <p:spPr>
          <a:xfrm>
            <a:off x="1331913" y="1700213"/>
            <a:ext cx="6400800" cy="3313112"/>
          </a:xfrm>
          <a:noFill/>
          <a:ln/>
        </p:spPr>
        <p:txBody>
          <a:bodyPr/>
          <a:lstStyle/>
          <a:p>
            <a:endParaRPr lang="en-AU" sz="2800" dirty="0"/>
          </a:p>
          <a:p>
            <a:endParaRPr lang="en-AU" sz="2800" dirty="0" smtClean="0"/>
          </a:p>
          <a:p>
            <a:endParaRPr lang="en-AU" sz="2800" dirty="0"/>
          </a:p>
          <a:p>
            <a:endParaRPr lang="en-AU" sz="2800" dirty="0" smtClean="0"/>
          </a:p>
          <a:p>
            <a:r>
              <a:rPr lang="en-AU" sz="2800" dirty="0" smtClean="0"/>
              <a:t>Brendan Somes</a:t>
            </a:r>
            <a:endParaRPr lang="en-AU" sz="2800" dirty="0"/>
          </a:p>
          <a:p>
            <a:r>
              <a:rPr lang="en-AU" sz="1800" i="1" dirty="0" smtClean="0"/>
              <a:t>30 November 2012</a:t>
            </a:r>
            <a:endParaRPr lang="en-AU" sz="1800" dirty="0"/>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73" name="Rectangle 1033"/>
          <p:cNvSpPr>
            <a:spLocks noChangeArrowheads="1"/>
          </p:cNvSpPr>
          <p:nvPr/>
        </p:nvSpPr>
        <p:spPr bwMode="auto">
          <a:xfrm>
            <a:off x="609600" y="533400"/>
            <a:ext cx="7924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en-AU" sz="4400" dirty="0" smtClean="0"/>
              <a:t>Introduction</a:t>
            </a:r>
            <a:endParaRPr lang="en-AU" sz="4400" dirty="0"/>
          </a:p>
        </p:txBody>
      </p:sp>
      <p:sp>
        <p:nvSpPr>
          <p:cNvPr id="11274" name="Rectangle 1034"/>
          <p:cNvSpPr>
            <a:spLocks noChangeArrowheads="1"/>
          </p:cNvSpPr>
          <p:nvPr/>
        </p:nvSpPr>
        <p:spPr bwMode="auto">
          <a:xfrm>
            <a:off x="609600" y="1905000"/>
            <a:ext cx="7924800"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en-AU" sz="3200" dirty="0" smtClean="0"/>
              <a:t>Description</a:t>
            </a:r>
          </a:p>
          <a:p>
            <a:pPr algn="ctr"/>
            <a:r>
              <a:rPr lang="en-AU" sz="3200" dirty="0" smtClean="0"/>
              <a:t>Audiovisual Preservation</a:t>
            </a:r>
          </a:p>
        </p:txBody>
      </p:sp>
    </p:spTree>
    <p:extLst>
      <p:ext uri="{BB962C8B-B14F-4D97-AF65-F5344CB8AC3E}">
        <p14:creationId xmlns:p14="http://schemas.microsoft.com/office/powerpoint/2010/main" val="3774438822"/>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73" name="Rectangle 1033"/>
          <p:cNvSpPr>
            <a:spLocks noChangeArrowheads="1"/>
          </p:cNvSpPr>
          <p:nvPr/>
        </p:nvSpPr>
        <p:spPr bwMode="auto">
          <a:xfrm>
            <a:off x="609600" y="533400"/>
            <a:ext cx="7924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en-AU" sz="4400" dirty="0" smtClean="0"/>
              <a:t>The Archive</a:t>
            </a:r>
            <a:endParaRPr lang="en-AU" sz="4400" dirty="0"/>
          </a:p>
        </p:txBody>
      </p:sp>
      <p:sp>
        <p:nvSpPr>
          <p:cNvPr id="11274" name="Rectangle 1034"/>
          <p:cNvSpPr>
            <a:spLocks noChangeArrowheads="1"/>
          </p:cNvSpPr>
          <p:nvPr/>
        </p:nvSpPr>
        <p:spPr bwMode="auto">
          <a:xfrm>
            <a:off x="609600" y="1905000"/>
            <a:ext cx="7924800"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en-AU" sz="3200" dirty="0" smtClean="0"/>
              <a:t>380 kilometres</a:t>
            </a:r>
          </a:p>
          <a:p>
            <a:pPr algn="ctr"/>
            <a:r>
              <a:rPr lang="en-AU" sz="3200" dirty="0" smtClean="0"/>
              <a:t>294k paper, 28k maps, 18k bound volumes, 31k AV, 4k photos, 4k microforms</a:t>
            </a:r>
          </a:p>
          <a:p>
            <a:pPr algn="ctr"/>
            <a:r>
              <a:rPr lang="en-AU" sz="3200" dirty="0" smtClean="0"/>
              <a:t>42 million items</a:t>
            </a:r>
          </a:p>
        </p:txBody>
      </p:sp>
    </p:spTree>
    <p:extLst>
      <p:ext uri="{BB962C8B-B14F-4D97-AF65-F5344CB8AC3E}">
        <p14:creationId xmlns:p14="http://schemas.microsoft.com/office/powerpoint/2010/main" val="322578309"/>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73" name="Rectangle 1033"/>
          <p:cNvSpPr>
            <a:spLocks noChangeArrowheads="1"/>
          </p:cNvSpPr>
          <p:nvPr/>
        </p:nvSpPr>
        <p:spPr bwMode="auto">
          <a:xfrm>
            <a:off x="609600" y="533400"/>
            <a:ext cx="7924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en-AU" sz="4400" dirty="0" smtClean="0"/>
              <a:t>Description</a:t>
            </a:r>
            <a:endParaRPr lang="en-AU" sz="4400" dirty="0"/>
          </a:p>
        </p:txBody>
      </p:sp>
      <p:sp>
        <p:nvSpPr>
          <p:cNvPr id="11274" name="Rectangle 1034"/>
          <p:cNvSpPr>
            <a:spLocks noChangeArrowheads="1"/>
          </p:cNvSpPr>
          <p:nvPr/>
        </p:nvSpPr>
        <p:spPr bwMode="auto">
          <a:xfrm>
            <a:off x="609600" y="1905000"/>
            <a:ext cx="7924800"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en-AU" sz="3200" dirty="0" smtClean="0"/>
              <a:t>About 85,000 series; about 47,000 series ‘hold’ the collection</a:t>
            </a:r>
            <a:endParaRPr lang="en-AU" sz="3200" dirty="0"/>
          </a:p>
          <a:p>
            <a:pPr algn="ctr"/>
            <a:r>
              <a:rPr lang="en-AU" sz="3200" dirty="0" smtClean="0"/>
              <a:t>About 9,400 Agencies</a:t>
            </a:r>
          </a:p>
          <a:p>
            <a:pPr algn="ctr"/>
            <a:r>
              <a:rPr lang="en-AU" sz="3200" dirty="0" smtClean="0"/>
              <a:t>About 1,000 Persons</a:t>
            </a:r>
          </a:p>
          <a:p>
            <a:pPr algn="ctr"/>
            <a:r>
              <a:rPr lang="en-AU" sz="3200" dirty="0" smtClean="0"/>
              <a:t>About 10 million items</a:t>
            </a:r>
          </a:p>
        </p:txBody>
      </p:sp>
    </p:spTree>
    <p:extLst>
      <p:ext uri="{BB962C8B-B14F-4D97-AF65-F5344CB8AC3E}">
        <p14:creationId xmlns:p14="http://schemas.microsoft.com/office/powerpoint/2010/main" val="1689625511"/>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73" name="Rectangle 1033"/>
          <p:cNvSpPr>
            <a:spLocks noChangeArrowheads="1"/>
          </p:cNvSpPr>
          <p:nvPr/>
        </p:nvSpPr>
        <p:spPr bwMode="auto">
          <a:xfrm>
            <a:off x="609600" y="533400"/>
            <a:ext cx="7924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en-AU" sz="4400" dirty="0" smtClean="0"/>
              <a:t>Thirty years </a:t>
            </a:r>
            <a:endParaRPr lang="en-AU" sz="4400" dirty="0"/>
          </a:p>
        </p:txBody>
      </p:sp>
      <p:sp>
        <p:nvSpPr>
          <p:cNvPr id="11274" name="Rectangle 1034"/>
          <p:cNvSpPr>
            <a:spLocks noChangeArrowheads="1"/>
          </p:cNvSpPr>
          <p:nvPr/>
        </p:nvSpPr>
        <p:spPr bwMode="auto">
          <a:xfrm>
            <a:off x="609600" y="1905000"/>
            <a:ext cx="7924800"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endParaRPr lang="en-AU" sz="2000" i="1" dirty="0">
              <a:latin typeface="Verdana" pitchFamily="34" charset="0"/>
            </a:endParaRPr>
          </a:p>
        </p:txBody>
      </p:sp>
      <p:graphicFrame>
        <p:nvGraphicFramePr>
          <p:cNvPr id="2" name="Table 1"/>
          <p:cNvGraphicFramePr>
            <a:graphicFrameLocks noGrp="1"/>
          </p:cNvGraphicFramePr>
          <p:nvPr>
            <p:extLst>
              <p:ext uri="{D42A27DB-BD31-4B8C-83A1-F6EECF244321}">
                <p14:modId xmlns:p14="http://schemas.microsoft.com/office/powerpoint/2010/main" val="4021653301"/>
              </p:ext>
            </p:extLst>
          </p:nvPr>
        </p:nvGraphicFramePr>
        <p:xfrm>
          <a:off x="1397732" y="2060848"/>
          <a:ext cx="6348536" cy="2236728"/>
        </p:xfrm>
        <a:graphic>
          <a:graphicData uri="http://schemas.openxmlformats.org/drawingml/2006/table">
            <a:tbl>
              <a:tblPr firstRow="1" bandRow="1">
                <a:tableStyleId>{5C22544A-7EE6-4342-B048-85BDC9FD1C3A}</a:tableStyleId>
              </a:tblPr>
              <a:tblGrid>
                <a:gridCol w="1216932"/>
                <a:gridCol w="1609776"/>
                <a:gridCol w="1581229"/>
                <a:gridCol w="1940599"/>
              </a:tblGrid>
              <a:tr h="387608">
                <a:tc>
                  <a:txBody>
                    <a:bodyPr/>
                    <a:lstStyle/>
                    <a:p>
                      <a:endParaRPr lang="en-AU" dirty="0"/>
                    </a:p>
                  </a:txBody>
                  <a:tcPr/>
                </a:tc>
                <a:tc>
                  <a:txBody>
                    <a:bodyPr/>
                    <a:lstStyle/>
                    <a:p>
                      <a:r>
                        <a:rPr lang="en-AU" dirty="0" smtClean="0"/>
                        <a:t>Agency (n/e)</a:t>
                      </a:r>
                      <a:endParaRPr lang="en-AU" dirty="0"/>
                    </a:p>
                  </a:txBody>
                  <a:tcPr/>
                </a:tc>
                <a:tc>
                  <a:txBody>
                    <a:bodyPr/>
                    <a:lstStyle/>
                    <a:p>
                      <a:r>
                        <a:rPr lang="en-AU" dirty="0" smtClean="0"/>
                        <a:t>Series (n/e)</a:t>
                      </a:r>
                      <a:endParaRPr lang="en-AU" dirty="0"/>
                    </a:p>
                  </a:txBody>
                  <a:tcPr/>
                </a:tc>
                <a:tc>
                  <a:txBody>
                    <a:bodyPr/>
                    <a:lstStyle/>
                    <a:p>
                      <a:r>
                        <a:rPr lang="en-AU" dirty="0" smtClean="0"/>
                        <a:t>Items</a:t>
                      </a:r>
                      <a:endParaRPr lang="en-AU" dirty="0"/>
                    </a:p>
                  </a:txBody>
                  <a:tcPr/>
                </a:tc>
              </a:tr>
              <a:tr h="370840">
                <a:tc>
                  <a:txBody>
                    <a:bodyPr/>
                    <a:lstStyle/>
                    <a:p>
                      <a:r>
                        <a:rPr lang="en-AU" dirty="0" smtClean="0"/>
                        <a:t>1983/84</a:t>
                      </a:r>
                      <a:endParaRPr lang="en-AU" dirty="0"/>
                    </a:p>
                  </a:txBody>
                  <a:tcPr/>
                </a:tc>
                <a:tc>
                  <a:txBody>
                    <a:bodyPr/>
                    <a:lstStyle/>
                    <a:p>
                      <a:r>
                        <a:rPr lang="en-AU" dirty="0" smtClean="0"/>
                        <a:t>288/165</a:t>
                      </a:r>
                      <a:endParaRPr lang="en-AU" dirty="0"/>
                    </a:p>
                  </a:txBody>
                  <a:tcPr/>
                </a:tc>
                <a:tc>
                  <a:txBody>
                    <a:bodyPr/>
                    <a:lstStyle/>
                    <a:p>
                      <a:r>
                        <a:rPr lang="en-AU" dirty="0" smtClean="0"/>
                        <a:t>1855</a:t>
                      </a:r>
                      <a:endParaRPr lang="en-AU" dirty="0"/>
                    </a:p>
                  </a:txBody>
                  <a:tcPr/>
                </a:tc>
                <a:tc>
                  <a:txBody>
                    <a:bodyPr/>
                    <a:lstStyle/>
                    <a:p>
                      <a:r>
                        <a:rPr lang="en-AU" dirty="0" smtClean="0"/>
                        <a:t>N/A</a:t>
                      </a:r>
                      <a:endParaRPr lang="en-AU" dirty="0"/>
                    </a:p>
                  </a:txBody>
                  <a:tcPr/>
                </a:tc>
              </a:tr>
              <a:tr h="0">
                <a:tc>
                  <a:txBody>
                    <a:bodyPr/>
                    <a:lstStyle/>
                    <a:p>
                      <a:r>
                        <a:rPr lang="en-AU" dirty="0" smtClean="0"/>
                        <a:t>1988/89</a:t>
                      </a:r>
                      <a:endParaRPr lang="en-AU" dirty="0"/>
                    </a:p>
                  </a:txBody>
                  <a:tcPr/>
                </a:tc>
                <a:tc>
                  <a:txBody>
                    <a:bodyPr/>
                    <a:lstStyle/>
                    <a:p>
                      <a:r>
                        <a:rPr lang="en-AU" dirty="0" smtClean="0"/>
                        <a:t>152/1472</a:t>
                      </a:r>
                      <a:endParaRPr lang="en-AU" dirty="0"/>
                    </a:p>
                  </a:txBody>
                  <a:tcPr/>
                </a:tc>
                <a:tc>
                  <a:txBody>
                    <a:bodyPr/>
                    <a:lstStyle/>
                    <a:p>
                      <a:r>
                        <a:rPr lang="en-AU" dirty="0" smtClean="0"/>
                        <a:t>1748/3957</a:t>
                      </a:r>
                      <a:endParaRPr lang="en-AU" dirty="0"/>
                    </a:p>
                  </a:txBody>
                  <a:tcPr/>
                </a:tc>
                <a:tc>
                  <a:txBody>
                    <a:bodyPr/>
                    <a:lstStyle/>
                    <a:p>
                      <a:r>
                        <a:rPr lang="en-AU" dirty="0" smtClean="0"/>
                        <a:t>N/A</a:t>
                      </a:r>
                      <a:endParaRPr lang="en-AU" dirty="0"/>
                    </a:p>
                  </a:txBody>
                  <a:tcPr/>
                </a:tc>
              </a:tr>
              <a:tr h="370840">
                <a:tc>
                  <a:txBody>
                    <a:bodyPr/>
                    <a:lstStyle/>
                    <a:p>
                      <a:r>
                        <a:rPr lang="en-AU" dirty="0" smtClean="0"/>
                        <a:t>1997/98</a:t>
                      </a:r>
                      <a:endParaRPr lang="en-AU" dirty="0"/>
                    </a:p>
                  </a:txBody>
                  <a:tcPr/>
                </a:tc>
                <a:tc>
                  <a:txBody>
                    <a:bodyPr/>
                    <a:lstStyle/>
                    <a:p>
                      <a:r>
                        <a:rPr lang="en-AU" dirty="0" smtClean="0"/>
                        <a:t>N/A</a:t>
                      </a:r>
                      <a:endParaRPr lang="en-AU" dirty="0"/>
                    </a:p>
                  </a:txBody>
                  <a:tcPr/>
                </a:tc>
                <a:tc>
                  <a:txBody>
                    <a:bodyPr/>
                    <a:lstStyle/>
                    <a:p>
                      <a:r>
                        <a:rPr lang="en-AU" dirty="0" smtClean="0"/>
                        <a:t>N/A</a:t>
                      </a:r>
                      <a:endParaRPr lang="en-AU" dirty="0"/>
                    </a:p>
                  </a:txBody>
                  <a:tcPr/>
                </a:tc>
                <a:tc>
                  <a:txBody>
                    <a:bodyPr/>
                    <a:lstStyle/>
                    <a:p>
                      <a:r>
                        <a:rPr lang="en-AU" dirty="0" smtClean="0"/>
                        <a:t>2,082,466</a:t>
                      </a:r>
                      <a:endParaRPr lang="en-AU" dirty="0"/>
                    </a:p>
                  </a:txBody>
                  <a:tcPr/>
                </a:tc>
              </a:tr>
              <a:tr h="370840">
                <a:tc>
                  <a:txBody>
                    <a:bodyPr/>
                    <a:lstStyle/>
                    <a:p>
                      <a:r>
                        <a:rPr lang="en-AU" dirty="0" smtClean="0"/>
                        <a:t>2002/03</a:t>
                      </a:r>
                      <a:endParaRPr lang="en-AU" dirty="0"/>
                    </a:p>
                  </a:txBody>
                  <a:tcPr/>
                </a:tc>
                <a:tc>
                  <a:txBody>
                    <a:bodyPr/>
                    <a:lstStyle/>
                    <a:p>
                      <a:r>
                        <a:rPr lang="en-AU" dirty="0" smtClean="0"/>
                        <a:t>N/A</a:t>
                      </a:r>
                      <a:endParaRPr lang="en-AU" dirty="0"/>
                    </a:p>
                  </a:txBody>
                  <a:tcPr/>
                </a:tc>
                <a:tc>
                  <a:txBody>
                    <a:bodyPr/>
                    <a:lstStyle/>
                    <a:p>
                      <a:r>
                        <a:rPr lang="en-AU" dirty="0" smtClean="0"/>
                        <a:t>N/A</a:t>
                      </a:r>
                      <a:endParaRPr lang="en-AU" dirty="0"/>
                    </a:p>
                  </a:txBody>
                  <a:tcPr/>
                </a:tc>
                <a:tc>
                  <a:txBody>
                    <a:bodyPr/>
                    <a:lstStyle/>
                    <a:p>
                      <a:r>
                        <a:rPr lang="en-AU" dirty="0" smtClean="0"/>
                        <a:t>5,228,380</a:t>
                      </a:r>
                      <a:endParaRPr lang="en-AU" dirty="0"/>
                    </a:p>
                  </a:txBody>
                  <a:tcPr/>
                </a:tc>
              </a:tr>
              <a:tr h="370840">
                <a:tc>
                  <a:txBody>
                    <a:bodyPr/>
                    <a:lstStyle/>
                    <a:p>
                      <a:r>
                        <a:rPr lang="en-AU" dirty="0" smtClean="0"/>
                        <a:t>2011/12</a:t>
                      </a:r>
                      <a:endParaRPr lang="en-AU" dirty="0"/>
                    </a:p>
                  </a:txBody>
                  <a:tcPr/>
                </a:tc>
                <a:tc>
                  <a:txBody>
                    <a:bodyPr/>
                    <a:lstStyle/>
                    <a:p>
                      <a:r>
                        <a:rPr lang="en-AU" dirty="0" smtClean="0"/>
                        <a:t>14/36</a:t>
                      </a:r>
                      <a:endParaRPr lang="en-AU" dirty="0"/>
                    </a:p>
                  </a:txBody>
                  <a:tcPr/>
                </a:tc>
                <a:tc>
                  <a:txBody>
                    <a:bodyPr/>
                    <a:lstStyle/>
                    <a:p>
                      <a:r>
                        <a:rPr lang="en-AU" dirty="0" smtClean="0"/>
                        <a:t>235/526</a:t>
                      </a:r>
                      <a:endParaRPr lang="en-AU" dirty="0"/>
                    </a:p>
                  </a:txBody>
                  <a:tcPr/>
                </a:tc>
                <a:tc>
                  <a:txBody>
                    <a:bodyPr/>
                    <a:lstStyle/>
                    <a:p>
                      <a:r>
                        <a:rPr lang="en-AU" dirty="0" smtClean="0"/>
                        <a:t>10,309,627</a:t>
                      </a:r>
                      <a:endParaRPr lang="en-AU" dirty="0"/>
                    </a:p>
                  </a:txBody>
                  <a:tcPr/>
                </a:tc>
              </a:tr>
            </a:tbl>
          </a:graphicData>
        </a:graphic>
      </p:graphicFrame>
    </p:spTree>
    <p:extLst>
      <p:ext uri="{BB962C8B-B14F-4D97-AF65-F5344CB8AC3E}">
        <p14:creationId xmlns:p14="http://schemas.microsoft.com/office/powerpoint/2010/main" val="312971760"/>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73" name="Rectangle 1033"/>
          <p:cNvSpPr>
            <a:spLocks noChangeArrowheads="1"/>
          </p:cNvSpPr>
          <p:nvPr/>
        </p:nvSpPr>
        <p:spPr bwMode="auto">
          <a:xfrm>
            <a:off x="609600" y="533400"/>
            <a:ext cx="7924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en-AU" sz="4400" dirty="0" smtClean="0"/>
              <a:t>Items left to do</a:t>
            </a:r>
            <a:endParaRPr lang="en-AU" sz="4400" dirty="0"/>
          </a:p>
        </p:txBody>
      </p:sp>
      <p:sp>
        <p:nvSpPr>
          <p:cNvPr id="11274" name="Rectangle 1034"/>
          <p:cNvSpPr>
            <a:spLocks noChangeArrowheads="1"/>
          </p:cNvSpPr>
          <p:nvPr/>
        </p:nvSpPr>
        <p:spPr bwMode="auto">
          <a:xfrm>
            <a:off x="609600" y="1905000"/>
            <a:ext cx="7924800"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en-AU" sz="3200" dirty="0"/>
              <a:t>T</a:t>
            </a:r>
            <a:r>
              <a:rPr lang="en-AU" sz="3200" dirty="0" smtClean="0"/>
              <a:t>ransfers since 2002 fully item entered</a:t>
            </a:r>
          </a:p>
          <a:p>
            <a:pPr algn="ctr"/>
            <a:r>
              <a:rPr lang="en-AU" sz="3200" dirty="0" smtClean="0"/>
              <a:t>So left to do - Items prior to 2002 – approximately 30 million items</a:t>
            </a:r>
            <a:endParaRPr lang="en-AU" sz="3200" dirty="0"/>
          </a:p>
        </p:txBody>
      </p:sp>
    </p:spTree>
    <p:extLst>
      <p:ext uri="{BB962C8B-B14F-4D97-AF65-F5344CB8AC3E}">
        <p14:creationId xmlns:p14="http://schemas.microsoft.com/office/powerpoint/2010/main" val="3408630923"/>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73" name="Rectangle 1033"/>
          <p:cNvSpPr>
            <a:spLocks noChangeArrowheads="1"/>
          </p:cNvSpPr>
          <p:nvPr/>
        </p:nvSpPr>
        <p:spPr bwMode="auto">
          <a:xfrm>
            <a:off x="609600" y="533400"/>
            <a:ext cx="7924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lang="en-AU" sz="4400" dirty="0"/>
          </a:p>
        </p:txBody>
      </p:sp>
      <p:sp>
        <p:nvSpPr>
          <p:cNvPr id="11274" name="Rectangle 1034"/>
          <p:cNvSpPr>
            <a:spLocks noChangeArrowheads="1"/>
          </p:cNvSpPr>
          <p:nvPr/>
        </p:nvSpPr>
        <p:spPr bwMode="auto">
          <a:xfrm>
            <a:off x="609600" y="1905000"/>
            <a:ext cx="7924800"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endParaRPr lang="en-AU" sz="3200" dirty="0"/>
          </a:p>
          <a:p>
            <a:pPr algn="ctr"/>
            <a:endParaRPr lang="en-AU" sz="3200" dirty="0" smtClean="0"/>
          </a:p>
          <a:p>
            <a:pPr algn="ctr"/>
            <a:endParaRPr lang="en-AU" sz="2000" i="1" dirty="0">
              <a:latin typeface="Verdana" pitchFamily="34" charset="0"/>
            </a:endParaRPr>
          </a:p>
        </p:txBody>
      </p:sp>
      <p:graphicFrame>
        <p:nvGraphicFramePr>
          <p:cNvPr id="2" name="Table 1"/>
          <p:cNvGraphicFramePr>
            <a:graphicFrameLocks noGrp="1"/>
          </p:cNvGraphicFramePr>
          <p:nvPr>
            <p:extLst>
              <p:ext uri="{D42A27DB-BD31-4B8C-83A1-F6EECF244321}">
                <p14:modId xmlns:p14="http://schemas.microsoft.com/office/powerpoint/2010/main" val="1467799619"/>
              </p:ext>
            </p:extLst>
          </p:nvPr>
        </p:nvGraphicFramePr>
        <p:xfrm>
          <a:off x="1259634" y="620689"/>
          <a:ext cx="6552725" cy="6131584"/>
        </p:xfrm>
        <a:graphic>
          <a:graphicData uri="http://schemas.openxmlformats.org/drawingml/2006/table">
            <a:tbl>
              <a:tblPr firstRow="1" bandRow="1">
                <a:tableStyleId>{5C22544A-7EE6-4342-B048-85BDC9FD1C3A}</a:tableStyleId>
              </a:tblPr>
              <a:tblGrid>
                <a:gridCol w="1310545"/>
                <a:gridCol w="1310545"/>
                <a:gridCol w="1310545"/>
                <a:gridCol w="1310545"/>
                <a:gridCol w="1310545"/>
              </a:tblGrid>
              <a:tr h="1353690">
                <a:tc>
                  <a:txBody>
                    <a:bodyPr/>
                    <a:lstStyle/>
                    <a:p>
                      <a:endParaRPr lang="en-AU" dirty="0"/>
                    </a:p>
                  </a:txBody>
                  <a:tcPr/>
                </a:tc>
                <a:tc>
                  <a:txBody>
                    <a:bodyPr/>
                    <a:lstStyle/>
                    <a:p>
                      <a:r>
                        <a:rPr lang="en-AU" dirty="0" smtClean="0"/>
                        <a:t>Queries</a:t>
                      </a:r>
                      <a:endParaRPr lang="en-AU" dirty="0"/>
                    </a:p>
                  </a:txBody>
                  <a:tcPr/>
                </a:tc>
                <a:tc>
                  <a:txBody>
                    <a:bodyPr/>
                    <a:lstStyle/>
                    <a:p>
                      <a:r>
                        <a:rPr lang="en-AU" dirty="0" smtClean="0"/>
                        <a:t>Items Issued</a:t>
                      </a:r>
                      <a:endParaRPr lang="en-AU" dirty="0"/>
                    </a:p>
                  </a:txBody>
                  <a:tcPr/>
                </a:tc>
                <a:tc>
                  <a:txBody>
                    <a:bodyPr/>
                    <a:lstStyle/>
                    <a:p>
                      <a:r>
                        <a:rPr lang="en-AU" dirty="0" smtClean="0"/>
                        <a:t>Digitised Items Viewed</a:t>
                      </a:r>
                      <a:endParaRPr lang="en-AU" dirty="0"/>
                    </a:p>
                  </a:txBody>
                  <a:tcPr/>
                </a:tc>
                <a:tc>
                  <a:txBody>
                    <a:bodyPr/>
                    <a:lstStyle/>
                    <a:p>
                      <a:r>
                        <a:rPr lang="en-AU" dirty="0" smtClean="0"/>
                        <a:t>Items</a:t>
                      </a:r>
                      <a:r>
                        <a:rPr lang="en-AU" baseline="0" dirty="0" smtClean="0"/>
                        <a:t> Entered</a:t>
                      </a:r>
                      <a:endParaRPr lang="en-AU" dirty="0"/>
                    </a:p>
                  </a:txBody>
                  <a:tcPr/>
                </a:tc>
              </a:tr>
              <a:tr h="728910">
                <a:tc>
                  <a:txBody>
                    <a:bodyPr/>
                    <a:lstStyle/>
                    <a:p>
                      <a:r>
                        <a:rPr lang="en-AU" dirty="0" smtClean="0"/>
                        <a:t>1983/84</a:t>
                      </a:r>
                      <a:endParaRPr lang="en-AU" dirty="0"/>
                    </a:p>
                  </a:txBody>
                  <a:tcPr/>
                </a:tc>
                <a:tc>
                  <a:txBody>
                    <a:bodyPr/>
                    <a:lstStyle/>
                    <a:p>
                      <a:r>
                        <a:rPr lang="en-AU" dirty="0" smtClean="0"/>
                        <a:t>3,446</a:t>
                      </a:r>
                      <a:endParaRPr lang="en-AU" dirty="0"/>
                    </a:p>
                  </a:txBody>
                  <a:tcPr/>
                </a:tc>
                <a:tc>
                  <a:txBody>
                    <a:bodyPr/>
                    <a:lstStyle/>
                    <a:p>
                      <a:r>
                        <a:rPr lang="en-AU" dirty="0" smtClean="0"/>
                        <a:t>27,205</a:t>
                      </a:r>
                      <a:endParaRPr lang="en-AU" dirty="0"/>
                    </a:p>
                  </a:txBody>
                  <a:tcPr/>
                </a:tc>
                <a:tc>
                  <a:txBody>
                    <a:bodyPr/>
                    <a:lstStyle/>
                    <a:p>
                      <a:r>
                        <a:rPr lang="en-AU" dirty="0" smtClean="0"/>
                        <a:t>N/A</a:t>
                      </a:r>
                      <a:endParaRPr lang="en-AU" dirty="0"/>
                    </a:p>
                  </a:txBody>
                  <a:tcPr/>
                </a:tc>
                <a:tc>
                  <a:txBody>
                    <a:bodyPr/>
                    <a:lstStyle/>
                    <a:p>
                      <a:r>
                        <a:rPr lang="en-AU" dirty="0" smtClean="0"/>
                        <a:t>N/A</a:t>
                      </a:r>
                      <a:endParaRPr lang="en-AU" dirty="0"/>
                    </a:p>
                  </a:txBody>
                  <a:tcPr/>
                </a:tc>
              </a:tr>
              <a:tr h="766024">
                <a:tc>
                  <a:txBody>
                    <a:bodyPr/>
                    <a:lstStyle/>
                    <a:p>
                      <a:r>
                        <a:rPr lang="en-AU" dirty="0" smtClean="0"/>
                        <a:t>1994/95</a:t>
                      </a:r>
                      <a:endParaRPr lang="en-AU" dirty="0"/>
                    </a:p>
                  </a:txBody>
                  <a:tcPr/>
                </a:tc>
                <a:tc>
                  <a:txBody>
                    <a:bodyPr/>
                    <a:lstStyle/>
                    <a:p>
                      <a:r>
                        <a:rPr lang="en-AU" dirty="0" smtClean="0"/>
                        <a:t>33,004</a:t>
                      </a:r>
                      <a:endParaRPr lang="en-AU" dirty="0"/>
                    </a:p>
                  </a:txBody>
                  <a:tcPr/>
                </a:tc>
                <a:tc>
                  <a:txBody>
                    <a:bodyPr/>
                    <a:lstStyle/>
                    <a:p>
                      <a:r>
                        <a:rPr lang="en-AU" dirty="0" smtClean="0"/>
                        <a:t>45,336</a:t>
                      </a:r>
                      <a:endParaRPr lang="en-AU" dirty="0"/>
                    </a:p>
                  </a:txBody>
                  <a:tcPr/>
                </a:tc>
                <a:tc>
                  <a:txBody>
                    <a:bodyPr/>
                    <a:lstStyle/>
                    <a:p>
                      <a:r>
                        <a:rPr lang="en-AU" dirty="0" smtClean="0"/>
                        <a:t>N/A</a:t>
                      </a:r>
                      <a:endParaRPr lang="en-AU" dirty="0"/>
                    </a:p>
                  </a:txBody>
                  <a:tcPr/>
                </a:tc>
                <a:tc>
                  <a:txBody>
                    <a:bodyPr/>
                    <a:lstStyle/>
                    <a:p>
                      <a:r>
                        <a:rPr lang="en-AU" dirty="0" smtClean="0"/>
                        <a:t> 1,568,158 (95/96)</a:t>
                      </a:r>
                      <a:endParaRPr lang="en-AU" dirty="0"/>
                    </a:p>
                  </a:txBody>
                  <a:tcPr/>
                </a:tc>
              </a:tr>
              <a:tr h="1094320">
                <a:tc>
                  <a:txBody>
                    <a:bodyPr/>
                    <a:lstStyle/>
                    <a:p>
                      <a:r>
                        <a:rPr lang="en-AU" dirty="0" smtClean="0"/>
                        <a:t>2002/03</a:t>
                      </a:r>
                      <a:endParaRPr lang="en-AU" dirty="0"/>
                    </a:p>
                  </a:txBody>
                  <a:tcPr/>
                </a:tc>
                <a:tc>
                  <a:txBody>
                    <a:bodyPr/>
                    <a:lstStyle/>
                    <a:p>
                      <a:r>
                        <a:rPr lang="en-AU" dirty="0" smtClean="0"/>
                        <a:t>147,790</a:t>
                      </a:r>
                      <a:endParaRPr lang="en-AU" dirty="0"/>
                    </a:p>
                  </a:txBody>
                  <a:tcPr/>
                </a:tc>
                <a:tc>
                  <a:txBody>
                    <a:bodyPr/>
                    <a:lstStyle/>
                    <a:p>
                      <a:r>
                        <a:rPr lang="en-AU" dirty="0" smtClean="0"/>
                        <a:t>49,448</a:t>
                      </a:r>
                      <a:endParaRPr lang="en-AU" dirty="0"/>
                    </a:p>
                  </a:txBody>
                  <a:tcPr/>
                </a:tc>
                <a:tc>
                  <a:txBody>
                    <a:bodyPr/>
                    <a:lstStyle/>
                    <a:p>
                      <a:r>
                        <a:rPr lang="en-AU" dirty="0" smtClean="0"/>
                        <a:t>110,568</a:t>
                      </a:r>
                      <a:endParaRPr lang="en-AU" dirty="0"/>
                    </a:p>
                  </a:txBody>
                  <a:tcPr/>
                </a:tc>
                <a:tc>
                  <a:txBody>
                    <a:bodyPr/>
                    <a:lstStyle/>
                    <a:p>
                      <a:r>
                        <a:rPr lang="en-AU" dirty="0" smtClean="0"/>
                        <a:t>5,228,380 (4,959,078 public)</a:t>
                      </a:r>
                      <a:endParaRPr lang="en-AU" dirty="0"/>
                    </a:p>
                  </a:txBody>
                  <a:tcPr/>
                </a:tc>
              </a:tr>
              <a:tr h="1094320">
                <a:tc>
                  <a:txBody>
                    <a:bodyPr/>
                    <a:lstStyle/>
                    <a:p>
                      <a:r>
                        <a:rPr lang="en-AU" dirty="0" smtClean="0"/>
                        <a:t>2006/07</a:t>
                      </a:r>
                      <a:endParaRPr lang="en-AU" dirty="0"/>
                    </a:p>
                  </a:txBody>
                  <a:tcPr/>
                </a:tc>
                <a:tc>
                  <a:txBody>
                    <a:bodyPr/>
                    <a:lstStyle/>
                    <a:p>
                      <a:r>
                        <a:rPr lang="en-AU" dirty="0" smtClean="0"/>
                        <a:t>123,734</a:t>
                      </a:r>
                      <a:endParaRPr lang="en-AU" dirty="0"/>
                    </a:p>
                  </a:txBody>
                  <a:tcPr/>
                </a:tc>
                <a:tc>
                  <a:txBody>
                    <a:bodyPr/>
                    <a:lstStyle/>
                    <a:p>
                      <a:r>
                        <a:rPr lang="en-AU" dirty="0" smtClean="0"/>
                        <a:t>125,406</a:t>
                      </a:r>
                      <a:endParaRPr lang="en-AU" dirty="0"/>
                    </a:p>
                  </a:txBody>
                  <a:tcPr/>
                </a:tc>
                <a:tc>
                  <a:txBody>
                    <a:bodyPr/>
                    <a:lstStyle/>
                    <a:p>
                      <a:r>
                        <a:rPr lang="en-AU" dirty="0" smtClean="0"/>
                        <a:t>1,485,145</a:t>
                      </a:r>
                      <a:endParaRPr lang="en-AU" dirty="0"/>
                    </a:p>
                  </a:txBody>
                  <a:tcPr/>
                </a:tc>
                <a:tc>
                  <a:txBody>
                    <a:bodyPr/>
                    <a:lstStyle/>
                    <a:p>
                      <a:r>
                        <a:rPr lang="en-AU" dirty="0" smtClean="0"/>
                        <a:t>7,590,074 (6,922,542 public)</a:t>
                      </a:r>
                      <a:endParaRPr lang="en-AU" dirty="0"/>
                    </a:p>
                  </a:txBody>
                  <a:tcPr/>
                </a:tc>
              </a:tr>
              <a:tr h="1094320">
                <a:tc>
                  <a:txBody>
                    <a:bodyPr/>
                    <a:lstStyle/>
                    <a:p>
                      <a:r>
                        <a:rPr lang="en-AU" dirty="0" smtClean="0"/>
                        <a:t>2010/11</a:t>
                      </a:r>
                      <a:endParaRPr lang="en-AU" dirty="0"/>
                    </a:p>
                  </a:txBody>
                  <a:tcPr/>
                </a:tc>
                <a:tc>
                  <a:txBody>
                    <a:bodyPr/>
                    <a:lstStyle/>
                    <a:p>
                      <a:r>
                        <a:rPr lang="en-AU" dirty="0" smtClean="0"/>
                        <a:t>84,295</a:t>
                      </a:r>
                      <a:endParaRPr lang="en-AU" dirty="0"/>
                    </a:p>
                  </a:txBody>
                  <a:tcPr/>
                </a:tc>
                <a:tc>
                  <a:txBody>
                    <a:bodyPr/>
                    <a:lstStyle/>
                    <a:p>
                      <a:r>
                        <a:rPr lang="en-AU" dirty="0" smtClean="0"/>
                        <a:t>107,608</a:t>
                      </a:r>
                      <a:endParaRPr lang="en-AU" dirty="0"/>
                    </a:p>
                  </a:txBody>
                  <a:tcPr/>
                </a:tc>
                <a:tc>
                  <a:txBody>
                    <a:bodyPr/>
                    <a:lstStyle/>
                    <a:p>
                      <a:r>
                        <a:rPr lang="en-AU" dirty="0" smtClean="0"/>
                        <a:t>1,928,552</a:t>
                      </a:r>
                      <a:endParaRPr lang="en-AU" dirty="0"/>
                    </a:p>
                  </a:txBody>
                  <a:tcPr/>
                </a:tc>
                <a:tc>
                  <a:txBody>
                    <a:bodyPr/>
                    <a:lstStyle/>
                    <a:p>
                      <a:r>
                        <a:rPr lang="en-AU" dirty="0" smtClean="0"/>
                        <a:t>9,889,479 (8,104,905 public)</a:t>
                      </a:r>
                      <a:endParaRPr lang="en-AU" dirty="0"/>
                    </a:p>
                  </a:txBody>
                  <a:tcPr/>
                </a:tc>
              </a:tr>
            </a:tbl>
          </a:graphicData>
        </a:graphic>
      </p:graphicFrame>
    </p:spTree>
    <p:extLst>
      <p:ext uri="{BB962C8B-B14F-4D97-AF65-F5344CB8AC3E}">
        <p14:creationId xmlns:p14="http://schemas.microsoft.com/office/powerpoint/2010/main" val="1493119641"/>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73" name="Rectangle 1033"/>
          <p:cNvSpPr>
            <a:spLocks noChangeArrowheads="1"/>
          </p:cNvSpPr>
          <p:nvPr/>
        </p:nvSpPr>
        <p:spPr bwMode="auto">
          <a:xfrm>
            <a:off x="609600" y="533400"/>
            <a:ext cx="7924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en-AU" sz="4400" dirty="0" smtClean="0"/>
              <a:t>Describing Digital Archives</a:t>
            </a:r>
            <a:endParaRPr lang="en-AU" sz="4400" dirty="0"/>
          </a:p>
        </p:txBody>
      </p:sp>
      <p:sp>
        <p:nvSpPr>
          <p:cNvPr id="11274" name="Rectangle 1034"/>
          <p:cNvSpPr>
            <a:spLocks noChangeArrowheads="1"/>
          </p:cNvSpPr>
          <p:nvPr/>
        </p:nvSpPr>
        <p:spPr bwMode="auto">
          <a:xfrm>
            <a:off x="609600" y="1905000"/>
            <a:ext cx="7924800"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en-AU" sz="3200" dirty="0" smtClean="0"/>
              <a:t>Commonwealth Record Series Model</a:t>
            </a:r>
            <a:endParaRPr lang="en-AU" sz="3200" dirty="0" smtClean="0"/>
          </a:p>
          <a:p>
            <a:pPr algn="ctr"/>
            <a:r>
              <a:rPr lang="en-AU" sz="3200" dirty="0" smtClean="0"/>
              <a:t>RecordSearch</a:t>
            </a:r>
          </a:p>
        </p:txBody>
      </p:sp>
    </p:spTree>
    <p:extLst>
      <p:ext uri="{BB962C8B-B14F-4D97-AF65-F5344CB8AC3E}">
        <p14:creationId xmlns:p14="http://schemas.microsoft.com/office/powerpoint/2010/main" val="3238184272"/>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73" name="Rectangle 1033"/>
          <p:cNvSpPr>
            <a:spLocks noChangeArrowheads="1"/>
          </p:cNvSpPr>
          <p:nvPr/>
        </p:nvSpPr>
        <p:spPr bwMode="auto">
          <a:xfrm>
            <a:off x="609600" y="533400"/>
            <a:ext cx="7924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en-AU" sz="4400" dirty="0" smtClean="0"/>
              <a:t>Description - Future</a:t>
            </a:r>
            <a:endParaRPr lang="en-AU" sz="4400" dirty="0"/>
          </a:p>
        </p:txBody>
      </p:sp>
      <p:sp>
        <p:nvSpPr>
          <p:cNvPr id="11274" name="Rectangle 1034"/>
          <p:cNvSpPr>
            <a:spLocks noChangeArrowheads="1"/>
          </p:cNvSpPr>
          <p:nvPr/>
        </p:nvSpPr>
        <p:spPr bwMode="auto">
          <a:xfrm>
            <a:off x="609600" y="1905000"/>
            <a:ext cx="7924800"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en-AU" sz="3200" dirty="0" smtClean="0"/>
              <a:t>Business systems – greater workflow automation, harvesting, crowdsourcing</a:t>
            </a:r>
          </a:p>
          <a:p>
            <a:pPr algn="ctr"/>
            <a:r>
              <a:rPr lang="en-AU" sz="3200" dirty="0" smtClean="0"/>
              <a:t>Agency metadata quality</a:t>
            </a:r>
          </a:p>
          <a:p>
            <a:pPr algn="ctr"/>
            <a:r>
              <a:rPr lang="en-AU" sz="3200" dirty="0" smtClean="0"/>
              <a:t>Mediation between users and the </a:t>
            </a:r>
            <a:r>
              <a:rPr lang="en-AU" sz="3200" dirty="0" smtClean="0"/>
              <a:t>archival intellectual </a:t>
            </a:r>
            <a:r>
              <a:rPr lang="en-AU" sz="3200" dirty="0" smtClean="0"/>
              <a:t>model</a:t>
            </a:r>
          </a:p>
          <a:p>
            <a:pPr algn="ctr"/>
            <a:endParaRPr lang="en-AU" sz="3200" dirty="0"/>
          </a:p>
        </p:txBody>
      </p:sp>
    </p:spTree>
    <p:extLst>
      <p:ext uri="{BB962C8B-B14F-4D97-AF65-F5344CB8AC3E}">
        <p14:creationId xmlns:p14="http://schemas.microsoft.com/office/powerpoint/2010/main" val="3238184272"/>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73" name="Rectangle 1033"/>
          <p:cNvSpPr>
            <a:spLocks noChangeArrowheads="1"/>
          </p:cNvSpPr>
          <p:nvPr/>
        </p:nvSpPr>
        <p:spPr bwMode="auto">
          <a:xfrm>
            <a:off x="609600" y="533400"/>
            <a:ext cx="7924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en-AU" sz="4400" dirty="0" smtClean="0"/>
              <a:t>Description - Future</a:t>
            </a:r>
            <a:endParaRPr lang="en-AU" sz="4400" dirty="0"/>
          </a:p>
        </p:txBody>
      </p:sp>
      <p:sp>
        <p:nvSpPr>
          <p:cNvPr id="11274" name="Rectangle 1034"/>
          <p:cNvSpPr>
            <a:spLocks noChangeArrowheads="1"/>
          </p:cNvSpPr>
          <p:nvPr/>
        </p:nvSpPr>
        <p:spPr bwMode="auto">
          <a:xfrm>
            <a:off x="609600" y="1905000"/>
            <a:ext cx="7924800"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en-AU" sz="3200" dirty="0" smtClean="0"/>
              <a:t>Administrative History</a:t>
            </a:r>
          </a:p>
          <a:p>
            <a:pPr algn="ctr"/>
            <a:r>
              <a:rPr lang="en-AU" sz="3200" dirty="0" smtClean="0"/>
              <a:t>Quality</a:t>
            </a:r>
          </a:p>
          <a:p>
            <a:pPr algn="ctr"/>
            <a:r>
              <a:rPr lang="en-AU" sz="3200" dirty="0" smtClean="0"/>
              <a:t>Maintenance</a:t>
            </a:r>
          </a:p>
          <a:p>
            <a:pPr algn="ctr"/>
            <a:r>
              <a:rPr lang="en-AU" sz="3200" dirty="0" smtClean="0"/>
              <a:t>Metadata </a:t>
            </a:r>
            <a:r>
              <a:rPr lang="en-AU" sz="3200" dirty="0" smtClean="0"/>
              <a:t>models</a:t>
            </a:r>
          </a:p>
          <a:p>
            <a:pPr algn="ctr"/>
            <a:r>
              <a:rPr lang="en-AU" sz="3200" dirty="0" smtClean="0"/>
              <a:t>Utilisation of existing information (</a:t>
            </a:r>
            <a:r>
              <a:rPr lang="en-AU" sz="3200" dirty="0" err="1" smtClean="0"/>
              <a:t>eg</a:t>
            </a:r>
            <a:r>
              <a:rPr lang="en-AU" sz="3200" dirty="0" smtClean="0"/>
              <a:t> records authorities)</a:t>
            </a:r>
            <a:endParaRPr lang="en-AU" sz="3200" dirty="0" smtClean="0"/>
          </a:p>
          <a:p>
            <a:pPr algn="ctr"/>
            <a:r>
              <a:rPr lang="en-AU" sz="3200" dirty="0" smtClean="0"/>
              <a:t> </a:t>
            </a:r>
          </a:p>
          <a:p>
            <a:pPr algn="ctr"/>
            <a:endParaRPr lang="en-AU" sz="3200" dirty="0"/>
          </a:p>
        </p:txBody>
      </p:sp>
    </p:spTree>
    <p:extLst>
      <p:ext uri="{BB962C8B-B14F-4D97-AF65-F5344CB8AC3E}">
        <p14:creationId xmlns:p14="http://schemas.microsoft.com/office/powerpoint/2010/main" val="2817661693"/>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73" name="Rectangle 1033"/>
          <p:cNvSpPr>
            <a:spLocks noChangeArrowheads="1"/>
          </p:cNvSpPr>
          <p:nvPr/>
        </p:nvSpPr>
        <p:spPr bwMode="auto">
          <a:xfrm>
            <a:off x="609600" y="533400"/>
            <a:ext cx="7924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en-AU" sz="4400" dirty="0" smtClean="0"/>
              <a:t>Audiovisual Preservation</a:t>
            </a:r>
            <a:endParaRPr lang="en-AU" sz="4400" dirty="0"/>
          </a:p>
        </p:txBody>
      </p:sp>
      <p:sp>
        <p:nvSpPr>
          <p:cNvPr id="11274" name="Rectangle 1034"/>
          <p:cNvSpPr>
            <a:spLocks noChangeArrowheads="1"/>
          </p:cNvSpPr>
          <p:nvPr/>
        </p:nvSpPr>
        <p:spPr bwMode="auto">
          <a:xfrm>
            <a:off x="609600" y="1905000"/>
            <a:ext cx="7924800"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en-AU" sz="3200" dirty="0" smtClean="0"/>
              <a:t>30 kilometres; 600,000 items</a:t>
            </a:r>
          </a:p>
          <a:p>
            <a:pPr algn="ctr"/>
            <a:r>
              <a:rPr lang="en-AU" sz="3200" dirty="0" smtClean="0"/>
              <a:t>Film – 250,000</a:t>
            </a:r>
          </a:p>
          <a:p>
            <a:pPr algn="ctr"/>
            <a:r>
              <a:rPr lang="en-AU" sz="3200" dirty="0" smtClean="0"/>
              <a:t>Video – 100,000</a:t>
            </a:r>
          </a:p>
          <a:p>
            <a:pPr algn="ctr"/>
            <a:r>
              <a:rPr lang="en-AU" sz="3200" dirty="0" smtClean="0"/>
              <a:t>Audio – 250,000</a:t>
            </a:r>
          </a:p>
          <a:p>
            <a:pPr algn="ctr"/>
            <a:endParaRPr lang="en-AU" sz="3200" dirty="0"/>
          </a:p>
        </p:txBody>
      </p:sp>
    </p:spTree>
    <p:extLst>
      <p:ext uri="{BB962C8B-B14F-4D97-AF65-F5344CB8AC3E}">
        <p14:creationId xmlns:p14="http://schemas.microsoft.com/office/powerpoint/2010/main" val="3238184272"/>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73" name="Rectangle 1033"/>
          <p:cNvSpPr>
            <a:spLocks noChangeArrowheads="1"/>
          </p:cNvSpPr>
          <p:nvPr/>
        </p:nvSpPr>
        <p:spPr bwMode="auto">
          <a:xfrm>
            <a:off x="609600" y="533400"/>
            <a:ext cx="7924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en-AU" sz="4400" dirty="0" smtClean="0"/>
              <a:t>Preservation Purpose</a:t>
            </a:r>
            <a:endParaRPr lang="en-AU" sz="4400" dirty="0"/>
          </a:p>
        </p:txBody>
      </p:sp>
      <p:sp>
        <p:nvSpPr>
          <p:cNvPr id="11274" name="Rectangle 1034"/>
          <p:cNvSpPr>
            <a:spLocks noChangeArrowheads="1"/>
          </p:cNvSpPr>
          <p:nvPr/>
        </p:nvSpPr>
        <p:spPr bwMode="auto">
          <a:xfrm>
            <a:off x="609600" y="1905000"/>
            <a:ext cx="7924800"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en-AU" sz="3200" dirty="0" smtClean="0"/>
              <a:t>To maintain accessibility by copying to new formats and/or storing in appropriate environmental conditions</a:t>
            </a:r>
          </a:p>
          <a:p>
            <a:pPr algn="ctr"/>
            <a:endParaRPr lang="en-AU" sz="3200" dirty="0"/>
          </a:p>
        </p:txBody>
      </p:sp>
    </p:spTree>
    <p:extLst>
      <p:ext uri="{BB962C8B-B14F-4D97-AF65-F5344CB8AC3E}">
        <p14:creationId xmlns:p14="http://schemas.microsoft.com/office/powerpoint/2010/main" val="33939683"/>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73" name="Rectangle 1033"/>
          <p:cNvSpPr>
            <a:spLocks noChangeArrowheads="1"/>
          </p:cNvSpPr>
          <p:nvPr/>
        </p:nvSpPr>
        <p:spPr bwMode="auto">
          <a:xfrm>
            <a:off x="609600" y="533400"/>
            <a:ext cx="7924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en-AU" sz="4400" dirty="0" smtClean="0"/>
              <a:t>Preservation Copying</a:t>
            </a:r>
            <a:endParaRPr lang="en-AU" sz="4400" dirty="0"/>
          </a:p>
        </p:txBody>
      </p:sp>
      <p:sp>
        <p:nvSpPr>
          <p:cNvPr id="11274" name="Rectangle 1034"/>
          <p:cNvSpPr>
            <a:spLocks noChangeArrowheads="1"/>
          </p:cNvSpPr>
          <p:nvPr/>
        </p:nvSpPr>
        <p:spPr bwMode="auto">
          <a:xfrm>
            <a:off x="609600" y="1905000"/>
            <a:ext cx="7924800"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en-AU" sz="3200" dirty="0" smtClean="0"/>
              <a:t>Transition to digital preservation formats</a:t>
            </a:r>
          </a:p>
          <a:p>
            <a:pPr algn="ctr"/>
            <a:r>
              <a:rPr lang="en-AU" sz="3200" dirty="0" smtClean="0"/>
              <a:t>First audio </a:t>
            </a:r>
          </a:p>
          <a:p>
            <a:pPr algn="ctr"/>
            <a:r>
              <a:rPr lang="en-AU" sz="3200" dirty="0" smtClean="0"/>
              <a:t>Second video</a:t>
            </a:r>
          </a:p>
          <a:p>
            <a:pPr algn="ctr"/>
            <a:r>
              <a:rPr lang="en-AU" sz="3200" dirty="0" smtClean="0"/>
              <a:t>Third film (some)</a:t>
            </a:r>
          </a:p>
          <a:p>
            <a:pPr algn="ctr"/>
            <a:endParaRPr lang="en-AU" sz="3200" dirty="0"/>
          </a:p>
        </p:txBody>
      </p:sp>
    </p:spTree>
    <p:extLst>
      <p:ext uri="{BB962C8B-B14F-4D97-AF65-F5344CB8AC3E}">
        <p14:creationId xmlns:p14="http://schemas.microsoft.com/office/powerpoint/2010/main" val="880618258"/>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73" name="Rectangle 1033"/>
          <p:cNvSpPr>
            <a:spLocks noChangeArrowheads="1"/>
          </p:cNvSpPr>
          <p:nvPr/>
        </p:nvSpPr>
        <p:spPr bwMode="auto">
          <a:xfrm>
            <a:off x="609600" y="533400"/>
            <a:ext cx="7924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en-AU" sz="4400" dirty="0" smtClean="0"/>
              <a:t>Preservation Formats</a:t>
            </a:r>
            <a:endParaRPr lang="en-AU" sz="4400" dirty="0"/>
          </a:p>
        </p:txBody>
      </p:sp>
      <p:sp>
        <p:nvSpPr>
          <p:cNvPr id="11274" name="Rectangle 1034"/>
          <p:cNvSpPr>
            <a:spLocks noChangeArrowheads="1"/>
          </p:cNvSpPr>
          <p:nvPr/>
        </p:nvSpPr>
        <p:spPr bwMode="auto">
          <a:xfrm>
            <a:off x="609600" y="1905000"/>
            <a:ext cx="7924800"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en-AU" sz="3200" dirty="0" smtClean="0"/>
              <a:t>Open standards</a:t>
            </a:r>
          </a:p>
          <a:p>
            <a:pPr algn="ctr"/>
            <a:r>
              <a:rPr lang="en-AU" sz="3200" dirty="0" smtClean="0"/>
              <a:t>Industry standards </a:t>
            </a:r>
          </a:p>
          <a:p>
            <a:pPr algn="ctr"/>
            <a:r>
              <a:rPr lang="en-AU" sz="3200" dirty="0" smtClean="0"/>
              <a:t>Interoperability constraints</a:t>
            </a:r>
          </a:p>
          <a:p>
            <a:pPr algn="ctr"/>
            <a:r>
              <a:rPr lang="en-AU" sz="3200" dirty="0" smtClean="0"/>
              <a:t>Lack of open formats for video, film</a:t>
            </a:r>
          </a:p>
        </p:txBody>
      </p:sp>
    </p:spTree>
    <p:extLst>
      <p:ext uri="{BB962C8B-B14F-4D97-AF65-F5344CB8AC3E}">
        <p14:creationId xmlns:p14="http://schemas.microsoft.com/office/powerpoint/2010/main" val="2542348746"/>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73" name="Rectangle 1033"/>
          <p:cNvSpPr>
            <a:spLocks noChangeArrowheads="1"/>
          </p:cNvSpPr>
          <p:nvPr/>
        </p:nvSpPr>
        <p:spPr bwMode="auto">
          <a:xfrm>
            <a:off x="609600" y="533400"/>
            <a:ext cx="7924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en-AU" sz="4400" dirty="0" smtClean="0"/>
              <a:t>Preservation Formats</a:t>
            </a:r>
            <a:endParaRPr lang="en-AU" sz="4400" dirty="0"/>
          </a:p>
        </p:txBody>
      </p:sp>
      <p:sp>
        <p:nvSpPr>
          <p:cNvPr id="11274" name="Rectangle 1034"/>
          <p:cNvSpPr>
            <a:spLocks noChangeArrowheads="1"/>
          </p:cNvSpPr>
          <p:nvPr/>
        </p:nvSpPr>
        <p:spPr bwMode="auto">
          <a:xfrm>
            <a:off x="609600" y="1905000"/>
            <a:ext cx="7924800"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en-AU" sz="3200" dirty="0" smtClean="0"/>
              <a:t>Audio – </a:t>
            </a:r>
            <a:r>
              <a:rPr lang="en-AU" sz="3200" dirty="0" err="1" smtClean="0"/>
              <a:t>bwf</a:t>
            </a:r>
            <a:r>
              <a:rPr lang="en-AU" sz="3200" dirty="0" smtClean="0"/>
              <a:t> and </a:t>
            </a:r>
            <a:r>
              <a:rPr lang="en-AU" sz="3200" dirty="0" err="1" smtClean="0"/>
              <a:t>flac</a:t>
            </a:r>
            <a:endParaRPr lang="en-AU" sz="3200" dirty="0" smtClean="0"/>
          </a:p>
          <a:p>
            <a:pPr algn="ctr"/>
            <a:r>
              <a:rPr lang="en-AU" sz="3200" dirty="0" smtClean="0"/>
              <a:t>Video – jpeg2000</a:t>
            </a:r>
          </a:p>
          <a:p>
            <a:pPr algn="ctr"/>
            <a:r>
              <a:rPr lang="en-AU" sz="3200" dirty="0" smtClean="0"/>
              <a:t>Film – </a:t>
            </a:r>
            <a:r>
              <a:rPr lang="en-AU" sz="3200" dirty="0" err="1" smtClean="0"/>
              <a:t>avi</a:t>
            </a:r>
            <a:endParaRPr lang="en-AU" sz="3200" dirty="0" smtClean="0"/>
          </a:p>
          <a:p>
            <a:pPr algn="ctr"/>
            <a:r>
              <a:rPr lang="en-AU" sz="3200" dirty="0" smtClean="0"/>
              <a:t>Always – the original</a:t>
            </a:r>
          </a:p>
          <a:p>
            <a:pPr algn="ctr"/>
            <a:endParaRPr lang="en-AU" sz="3200" dirty="0"/>
          </a:p>
        </p:txBody>
      </p:sp>
    </p:spTree>
    <p:extLst>
      <p:ext uri="{BB962C8B-B14F-4D97-AF65-F5344CB8AC3E}">
        <p14:creationId xmlns:p14="http://schemas.microsoft.com/office/powerpoint/2010/main" val="711891896"/>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73" name="Rectangle 1033"/>
          <p:cNvSpPr>
            <a:spLocks noChangeArrowheads="1"/>
          </p:cNvSpPr>
          <p:nvPr/>
        </p:nvSpPr>
        <p:spPr bwMode="auto">
          <a:xfrm>
            <a:off x="609600" y="533400"/>
            <a:ext cx="7924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en-AU" sz="4400" dirty="0" smtClean="0"/>
              <a:t>Challenges</a:t>
            </a:r>
            <a:endParaRPr lang="en-AU" sz="4400" dirty="0"/>
          </a:p>
        </p:txBody>
      </p:sp>
      <p:sp>
        <p:nvSpPr>
          <p:cNvPr id="11274" name="Rectangle 1034"/>
          <p:cNvSpPr>
            <a:spLocks noChangeArrowheads="1"/>
          </p:cNvSpPr>
          <p:nvPr/>
        </p:nvSpPr>
        <p:spPr bwMode="auto">
          <a:xfrm>
            <a:off x="609600" y="1905000"/>
            <a:ext cx="7924800"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en-AU" sz="3200" dirty="0"/>
              <a:t>Obsolescence</a:t>
            </a:r>
          </a:p>
          <a:p>
            <a:pPr algn="ctr"/>
            <a:r>
              <a:rPr lang="en-AU" sz="3200" dirty="0"/>
              <a:t>Deterioration</a:t>
            </a:r>
          </a:p>
          <a:p>
            <a:pPr algn="ctr"/>
            <a:r>
              <a:rPr lang="en-AU" sz="3200" dirty="0" smtClean="0"/>
              <a:t>Workflow management</a:t>
            </a:r>
          </a:p>
          <a:p>
            <a:pPr algn="ctr"/>
            <a:r>
              <a:rPr lang="en-AU" sz="3200" dirty="0" smtClean="0"/>
              <a:t>Storage management</a:t>
            </a:r>
          </a:p>
          <a:p>
            <a:pPr algn="ctr"/>
            <a:r>
              <a:rPr lang="en-AU" sz="3200" dirty="0" smtClean="0"/>
              <a:t>Preservation formats</a:t>
            </a:r>
          </a:p>
          <a:p>
            <a:pPr algn="ctr"/>
            <a:endParaRPr lang="en-AU" sz="3200" dirty="0" smtClean="0"/>
          </a:p>
          <a:p>
            <a:pPr algn="ctr"/>
            <a:endParaRPr lang="en-AU" sz="3200" dirty="0" smtClean="0"/>
          </a:p>
        </p:txBody>
      </p:sp>
    </p:spTree>
    <p:extLst>
      <p:ext uri="{BB962C8B-B14F-4D97-AF65-F5344CB8AC3E}">
        <p14:creationId xmlns:p14="http://schemas.microsoft.com/office/powerpoint/2010/main" val="1926199820"/>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73" name="Rectangle 1033"/>
          <p:cNvSpPr>
            <a:spLocks noChangeArrowheads="1"/>
          </p:cNvSpPr>
          <p:nvPr/>
        </p:nvSpPr>
        <p:spPr bwMode="auto">
          <a:xfrm>
            <a:off x="609600" y="533400"/>
            <a:ext cx="7924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en-AU" sz="4400" dirty="0" smtClean="0"/>
              <a:t>Now and the Future</a:t>
            </a:r>
            <a:endParaRPr lang="en-AU" sz="4400" dirty="0"/>
          </a:p>
        </p:txBody>
      </p:sp>
      <p:sp>
        <p:nvSpPr>
          <p:cNvPr id="11274" name="Rectangle 1034"/>
          <p:cNvSpPr>
            <a:spLocks noChangeArrowheads="1"/>
          </p:cNvSpPr>
          <p:nvPr/>
        </p:nvSpPr>
        <p:spPr bwMode="auto">
          <a:xfrm>
            <a:off x="609600" y="1905000"/>
            <a:ext cx="7924800"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en-AU" sz="3200" dirty="0" smtClean="0"/>
              <a:t>New AV management system</a:t>
            </a:r>
          </a:p>
          <a:p>
            <a:pPr algn="ctr"/>
            <a:r>
              <a:rPr lang="en-AU" sz="3200" dirty="0" smtClean="0"/>
              <a:t>AV Digital Archive</a:t>
            </a:r>
          </a:p>
          <a:p>
            <a:pPr algn="ctr"/>
            <a:r>
              <a:rPr lang="en-AU" sz="3200" dirty="0" smtClean="0"/>
              <a:t>New Low Temperature Storage</a:t>
            </a:r>
          </a:p>
          <a:p>
            <a:pPr algn="ctr"/>
            <a:endParaRPr lang="en-AU" sz="3200" dirty="0" smtClean="0"/>
          </a:p>
        </p:txBody>
      </p:sp>
    </p:spTree>
    <p:extLst>
      <p:ext uri="{BB962C8B-B14F-4D97-AF65-F5344CB8AC3E}">
        <p14:creationId xmlns:p14="http://schemas.microsoft.com/office/powerpoint/2010/main" val="482301328"/>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73" name="Rectangle 1033"/>
          <p:cNvSpPr>
            <a:spLocks noChangeArrowheads="1"/>
          </p:cNvSpPr>
          <p:nvPr/>
        </p:nvSpPr>
        <p:spPr bwMode="auto">
          <a:xfrm>
            <a:off x="609600" y="533400"/>
            <a:ext cx="7924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en-AU" sz="4400" dirty="0" smtClean="0"/>
              <a:t>End thoughts</a:t>
            </a:r>
            <a:endParaRPr lang="en-AU" sz="4400" dirty="0"/>
          </a:p>
        </p:txBody>
      </p:sp>
      <p:sp>
        <p:nvSpPr>
          <p:cNvPr id="11274" name="Rectangle 1034"/>
          <p:cNvSpPr>
            <a:spLocks noChangeArrowheads="1"/>
          </p:cNvSpPr>
          <p:nvPr/>
        </p:nvSpPr>
        <p:spPr bwMode="auto">
          <a:xfrm>
            <a:off x="609600" y="1905000"/>
            <a:ext cx="7924800"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en-AU" sz="3200" dirty="0" smtClean="0"/>
              <a:t>Business systems</a:t>
            </a:r>
          </a:p>
          <a:p>
            <a:pPr algn="ctr"/>
            <a:r>
              <a:rPr lang="en-AU" sz="3200" dirty="0" smtClean="0"/>
              <a:t>The requirements of the archive</a:t>
            </a:r>
          </a:p>
          <a:p>
            <a:pPr algn="ctr"/>
            <a:r>
              <a:rPr lang="en-AU" sz="3200" dirty="0" smtClean="0"/>
              <a:t>The requirements of the stakeholders</a:t>
            </a:r>
          </a:p>
          <a:p>
            <a:pPr algn="ctr"/>
            <a:r>
              <a:rPr lang="en-AU" sz="3200" dirty="0" smtClean="0"/>
              <a:t>The requirements of the environment</a:t>
            </a:r>
          </a:p>
          <a:p>
            <a:pPr algn="ctr"/>
            <a:r>
              <a:rPr lang="en-AU" sz="3200" dirty="0" smtClean="0"/>
              <a:t>The requirements of the future</a:t>
            </a:r>
          </a:p>
          <a:p>
            <a:pPr algn="ctr"/>
            <a:endParaRPr lang="en-AU" sz="3200" dirty="0" smtClean="0"/>
          </a:p>
          <a:p>
            <a:pPr algn="ctr"/>
            <a:endParaRPr lang="en-AU" sz="3200" dirty="0" smtClean="0"/>
          </a:p>
          <a:p>
            <a:pPr algn="ctr"/>
            <a:endParaRPr lang="en-AU" sz="3200" dirty="0" smtClean="0"/>
          </a:p>
          <a:p>
            <a:pPr algn="ctr"/>
            <a:endParaRPr lang="en-AU" sz="3200" dirty="0" smtClean="0"/>
          </a:p>
          <a:p>
            <a:pPr algn="ctr"/>
            <a:endParaRPr lang="en-AU" sz="3200" dirty="0" smtClean="0"/>
          </a:p>
        </p:txBody>
      </p:sp>
    </p:spTree>
    <p:extLst>
      <p:ext uri="{BB962C8B-B14F-4D97-AF65-F5344CB8AC3E}">
        <p14:creationId xmlns:p14="http://schemas.microsoft.com/office/powerpoint/2010/main" val="1323589502"/>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12" name="Picture 16" descr="NAA ppt red 0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463" y="-9525"/>
            <a:ext cx="9180513" cy="68770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R214672010  Form IF237  Presentation Template  Powerpoint (NAA - Red). Owner  Communications and Programs. Version 1.0, 17 March 2010 (JobTrack JT361)">
  <a:themeElements>
    <a:clrScheme name="ZZNAApowerpointCOBRAN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ZZNAApowerpointCOBRAND">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AU" sz="2400" b="0" i="0" u="none" strike="noStrike" cap="none" normalizeH="0" baseline="0" smtClean="0">
            <a:ln>
              <a:noFill/>
            </a:ln>
            <a:solidFill>
              <a:schemeClr val="tx1"/>
            </a:solidFill>
            <a:effectLst/>
            <a:latin typeface="Arial" charset="0"/>
            <a:ea typeface="ＭＳ Ｐゴシック" pitchFamily="36"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AU" sz="2400" b="0" i="0" u="none" strike="noStrike" cap="none" normalizeH="0" baseline="0" smtClean="0">
            <a:ln>
              <a:noFill/>
            </a:ln>
            <a:solidFill>
              <a:schemeClr val="tx1"/>
            </a:solidFill>
            <a:effectLst/>
            <a:latin typeface="Arial" charset="0"/>
            <a:ea typeface="ＭＳ Ｐゴシック" pitchFamily="36" charset="-128"/>
          </a:defRPr>
        </a:defPPr>
      </a:lstStyle>
    </a:lnDef>
  </a:objectDefaults>
  <a:extraClrSchemeLst>
    <a:extraClrScheme>
      <a:clrScheme name="ZZNAApowerpointCOBRAN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ZZNAApowerpointCOBRAN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ZZNAApowerpointCOBRAN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ZZNAApowerpointCOBRAN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ZZNAApowerpointCOBRAN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ZZNAApowerpointCOBRAN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ZZNAApowerpointCOBRAND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ZZNAApowerpointCOBRAN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ZZNAApowerpointCOBRAN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ZZNAApowerpointCOBRAN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ZZNAApowerpointCOBRAN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ZZNAApowerpointCOBRAN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R214672010  Form IF237  Presentation Template  Powerpoint (NAA - Red). Owner  Communications and Programs. Version 1.0, 17 March 2010 (JobTrack JT361)</Template>
  <TotalTime>299</TotalTime>
  <Words>991</Words>
  <Application>Microsoft Macintosh PowerPoint</Application>
  <PresentationFormat>On-screen Show (4:3)</PresentationFormat>
  <Paragraphs>159</Paragraphs>
  <Slides>19</Slides>
  <Notes>19</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R214672010  Form IF237  Presentation Template  Powerpoint (NAA - Red). Owner  Communications and Programs. Version 1.0, 17 March 2010 (JobTrack JT361)</vt:lpstr>
      <vt:lpstr>Reinventing Archival Methods – Description and Preservation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National Archives of Australia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Brendan Somes</dc:creator>
  <cp:lastModifiedBy>Brendan Somes</cp:lastModifiedBy>
  <cp:revision>29</cp:revision>
  <dcterms:created xsi:type="dcterms:W3CDTF">2012-06-18T05:20:59Z</dcterms:created>
  <dcterms:modified xsi:type="dcterms:W3CDTF">2012-11-30T01:27:22Z</dcterms:modified>
</cp:coreProperties>
</file>