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58" r:id="rId5"/>
    <p:sldId id="276" r:id="rId6"/>
    <p:sldId id="259" r:id="rId7"/>
    <p:sldId id="260" r:id="rId8"/>
    <p:sldId id="261" r:id="rId9"/>
    <p:sldId id="263" r:id="rId10"/>
    <p:sldId id="264" r:id="rId11"/>
    <p:sldId id="265" r:id="rId12"/>
    <p:sldId id="266" r:id="rId13"/>
    <p:sldId id="268" r:id="rId14"/>
    <p:sldId id="270" r:id="rId15"/>
    <p:sldId id="273" r:id="rId16"/>
    <p:sldId id="274" r:id="rId17"/>
    <p:sldId id="277" r:id="rId18"/>
    <p:sldId id="275"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yal Kapur" initials="PK" lastIdx="1" clrIdx="0">
    <p:extLst>
      <p:ext uri="{19B8F6BF-5375-455C-9EA6-DF929625EA0E}">
        <p15:presenceInfo xmlns="" xmlns:p15="http://schemas.microsoft.com/office/powerpoint/2012/main" userId="Payal Kapu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7" d="100"/>
          <a:sy n="77" d="100"/>
        </p:scale>
        <p:origin x="-114" y="-6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DF6678-413B-48BC-B90F-8184BD282C3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653681D8-7A7F-474B-AE98-901B435202F3}">
      <dgm:prSet/>
      <dgm:spPr/>
      <dgm:t>
        <a:bodyPr/>
        <a:lstStyle/>
        <a:p>
          <a:pPr rtl="0"/>
          <a:r>
            <a:rPr lang="en-AU" b="0" i="0"/>
            <a:t>OFFER </a:t>
          </a:r>
          <a:endParaRPr lang="en-AU"/>
        </a:p>
      </dgm:t>
    </dgm:pt>
    <dgm:pt modelId="{B143091D-D4E8-45B3-B15A-7B9FD39BBEBF}" type="parTrans" cxnId="{CF99E137-6A9A-445C-9FF7-2DEFB667681F}">
      <dgm:prSet/>
      <dgm:spPr/>
      <dgm:t>
        <a:bodyPr/>
        <a:lstStyle/>
        <a:p>
          <a:endParaRPr lang="en-US"/>
        </a:p>
      </dgm:t>
    </dgm:pt>
    <dgm:pt modelId="{EA9940F6-BEBC-4832-991D-E3012B0DF439}" type="sibTrans" cxnId="{CF99E137-6A9A-445C-9FF7-2DEFB667681F}">
      <dgm:prSet/>
      <dgm:spPr/>
      <dgm:t>
        <a:bodyPr/>
        <a:lstStyle/>
        <a:p>
          <a:endParaRPr lang="en-US"/>
        </a:p>
      </dgm:t>
    </dgm:pt>
    <dgm:pt modelId="{90E4A2B0-BBC9-439E-8E7F-B881DF193034}">
      <dgm:prSet/>
      <dgm:spPr/>
      <dgm:t>
        <a:bodyPr/>
        <a:lstStyle/>
        <a:p>
          <a:pPr rtl="0"/>
          <a:r>
            <a:rPr lang="en-AU" b="0" i="0" dirty="0"/>
            <a:t>ACCEPTANCE</a:t>
          </a:r>
          <a:endParaRPr lang="en-AU" dirty="0"/>
        </a:p>
      </dgm:t>
    </dgm:pt>
    <dgm:pt modelId="{BA3175D1-2573-4E8A-908B-7E62562E2CA8}" type="parTrans" cxnId="{E53950B9-15E9-4EAD-AEBD-2A8704188C9E}">
      <dgm:prSet/>
      <dgm:spPr/>
      <dgm:t>
        <a:bodyPr/>
        <a:lstStyle/>
        <a:p>
          <a:endParaRPr lang="en-US"/>
        </a:p>
      </dgm:t>
    </dgm:pt>
    <dgm:pt modelId="{E5A3E5D8-F9BB-47A8-9306-DC7EAB78D635}" type="sibTrans" cxnId="{E53950B9-15E9-4EAD-AEBD-2A8704188C9E}">
      <dgm:prSet/>
      <dgm:spPr/>
      <dgm:t>
        <a:bodyPr/>
        <a:lstStyle/>
        <a:p>
          <a:endParaRPr lang="en-US"/>
        </a:p>
      </dgm:t>
    </dgm:pt>
    <dgm:pt modelId="{6E3B19CB-8CEB-40E9-A746-3654AA884DB1}">
      <dgm:prSet/>
      <dgm:spPr/>
      <dgm:t>
        <a:bodyPr/>
        <a:lstStyle/>
        <a:p>
          <a:pPr rtl="0"/>
          <a:r>
            <a:rPr lang="en-AU" b="0" i="0"/>
            <a:t>CONSIDERATION</a:t>
          </a:r>
          <a:endParaRPr lang="en-AU"/>
        </a:p>
      </dgm:t>
    </dgm:pt>
    <dgm:pt modelId="{1F01DE5A-23AE-4D9A-B1FB-C6D9DDE915AA}" type="parTrans" cxnId="{EFE37385-AB85-4680-8BD8-A5065CC1E98C}">
      <dgm:prSet/>
      <dgm:spPr/>
      <dgm:t>
        <a:bodyPr/>
        <a:lstStyle/>
        <a:p>
          <a:endParaRPr lang="en-US"/>
        </a:p>
      </dgm:t>
    </dgm:pt>
    <dgm:pt modelId="{374FD1EA-43FC-4C88-8765-530F79777798}" type="sibTrans" cxnId="{EFE37385-AB85-4680-8BD8-A5065CC1E98C}">
      <dgm:prSet/>
      <dgm:spPr/>
      <dgm:t>
        <a:bodyPr/>
        <a:lstStyle/>
        <a:p>
          <a:endParaRPr lang="en-US"/>
        </a:p>
      </dgm:t>
    </dgm:pt>
    <dgm:pt modelId="{E31B1C07-746A-48A7-ABA0-1E243EE3E7B6}" type="pres">
      <dgm:prSet presAssocID="{D4DF6678-413B-48BC-B90F-8184BD282C3B}" presName="Name0" presStyleCnt="0">
        <dgm:presLayoutVars>
          <dgm:dir/>
          <dgm:resizeHandles val="exact"/>
        </dgm:presLayoutVars>
      </dgm:prSet>
      <dgm:spPr/>
      <dgm:t>
        <a:bodyPr/>
        <a:lstStyle/>
        <a:p>
          <a:endParaRPr lang="en-US"/>
        </a:p>
      </dgm:t>
    </dgm:pt>
    <dgm:pt modelId="{EE2E5992-811C-4461-91F5-98CC33588170}" type="pres">
      <dgm:prSet presAssocID="{653681D8-7A7F-474B-AE98-901B435202F3}" presName="node" presStyleLbl="node1" presStyleIdx="0" presStyleCnt="3">
        <dgm:presLayoutVars>
          <dgm:bulletEnabled val="1"/>
        </dgm:presLayoutVars>
      </dgm:prSet>
      <dgm:spPr/>
      <dgm:t>
        <a:bodyPr/>
        <a:lstStyle/>
        <a:p>
          <a:endParaRPr lang="en-US"/>
        </a:p>
      </dgm:t>
    </dgm:pt>
    <dgm:pt modelId="{D4616EED-8A6A-4678-BA6E-36F81B7A36A0}" type="pres">
      <dgm:prSet presAssocID="{EA9940F6-BEBC-4832-991D-E3012B0DF439}" presName="sibTrans" presStyleLbl="sibTrans2D1" presStyleIdx="0" presStyleCnt="2"/>
      <dgm:spPr/>
      <dgm:t>
        <a:bodyPr/>
        <a:lstStyle/>
        <a:p>
          <a:endParaRPr lang="en-US"/>
        </a:p>
      </dgm:t>
    </dgm:pt>
    <dgm:pt modelId="{175EE5CF-E3B4-4757-8344-C48D7F6C58CB}" type="pres">
      <dgm:prSet presAssocID="{EA9940F6-BEBC-4832-991D-E3012B0DF439}" presName="connectorText" presStyleLbl="sibTrans2D1" presStyleIdx="0" presStyleCnt="2"/>
      <dgm:spPr/>
      <dgm:t>
        <a:bodyPr/>
        <a:lstStyle/>
        <a:p>
          <a:endParaRPr lang="en-US"/>
        </a:p>
      </dgm:t>
    </dgm:pt>
    <dgm:pt modelId="{97B8929A-72A3-429C-99C2-97E673B6443B}" type="pres">
      <dgm:prSet presAssocID="{90E4A2B0-BBC9-439E-8E7F-B881DF193034}" presName="node" presStyleLbl="node1" presStyleIdx="1" presStyleCnt="3">
        <dgm:presLayoutVars>
          <dgm:bulletEnabled val="1"/>
        </dgm:presLayoutVars>
      </dgm:prSet>
      <dgm:spPr/>
      <dgm:t>
        <a:bodyPr/>
        <a:lstStyle/>
        <a:p>
          <a:endParaRPr lang="en-US"/>
        </a:p>
      </dgm:t>
    </dgm:pt>
    <dgm:pt modelId="{6CEEE5F9-466A-46BC-9814-CBA658E29E45}" type="pres">
      <dgm:prSet presAssocID="{E5A3E5D8-F9BB-47A8-9306-DC7EAB78D635}" presName="sibTrans" presStyleLbl="sibTrans2D1" presStyleIdx="1" presStyleCnt="2"/>
      <dgm:spPr/>
      <dgm:t>
        <a:bodyPr/>
        <a:lstStyle/>
        <a:p>
          <a:endParaRPr lang="en-US"/>
        </a:p>
      </dgm:t>
    </dgm:pt>
    <dgm:pt modelId="{D7724582-6EA9-4A11-B261-A9A13496BE5A}" type="pres">
      <dgm:prSet presAssocID="{E5A3E5D8-F9BB-47A8-9306-DC7EAB78D635}" presName="connectorText" presStyleLbl="sibTrans2D1" presStyleIdx="1" presStyleCnt="2"/>
      <dgm:spPr/>
      <dgm:t>
        <a:bodyPr/>
        <a:lstStyle/>
        <a:p>
          <a:endParaRPr lang="en-US"/>
        </a:p>
      </dgm:t>
    </dgm:pt>
    <dgm:pt modelId="{F71F66FA-677D-46A1-8349-2BCEC0520B0D}" type="pres">
      <dgm:prSet presAssocID="{6E3B19CB-8CEB-40E9-A746-3654AA884DB1}" presName="node" presStyleLbl="node1" presStyleIdx="2" presStyleCnt="3">
        <dgm:presLayoutVars>
          <dgm:bulletEnabled val="1"/>
        </dgm:presLayoutVars>
      </dgm:prSet>
      <dgm:spPr/>
      <dgm:t>
        <a:bodyPr/>
        <a:lstStyle/>
        <a:p>
          <a:endParaRPr lang="en-US"/>
        </a:p>
      </dgm:t>
    </dgm:pt>
  </dgm:ptLst>
  <dgm:cxnLst>
    <dgm:cxn modelId="{585CC70A-5B45-4332-9FA4-2FE210A7372B}" type="presOf" srcId="{EA9940F6-BEBC-4832-991D-E3012B0DF439}" destId="{D4616EED-8A6A-4678-BA6E-36F81B7A36A0}" srcOrd="0" destOrd="0" presId="urn:microsoft.com/office/officeart/2005/8/layout/process1"/>
    <dgm:cxn modelId="{CF2F5FD1-0456-4180-9FDF-112A89643253}" type="presOf" srcId="{E5A3E5D8-F9BB-47A8-9306-DC7EAB78D635}" destId="{D7724582-6EA9-4A11-B261-A9A13496BE5A}" srcOrd="1" destOrd="0" presId="urn:microsoft.com/office/officeart/2005/8/layout/process1"/>
    <dgm:cxn modelId="{B5C974CE-89FF-4EC6-B0E4-77A1E1360A67}" type="presOf" srcId="{6E3B19CB-8CEB-40E9-A746-3654AA884DB1}" destId="{F71F66FA-677D-46A1-8349-2BCEC0520B0D}" srcOrd="0" destOrd="0" presId="urn:microsoft.com/office/officeart/2005/8/layout/process1"/>
    <dgm:cxn modelId="{DEC0B196-7A1A-4A27-AC24-BFC4E96C4CB8}" type="presOf" srcId="{90E4A2B0-BBC9-439E-8E7F-B881DF193034}" destId="{97B8929A-72A3-429C-99C2-97E673B6443B}" srcOrd="0" destOrd="0" presId="urn:microsoft.com/office/officeart/2005/8/layout/process1"/>
    <dgm:cxn modelId="{EFE37385-AB85-4680-8BD8-A5065CC1E98C}" srcId="{D4DF6678-413B-48BC-B90F-8184BD282C3B}" destId="{6E3B19CB-8CEB-40E9-A746-3654AA884DB1}" srcOrd="2" destOrd="0" parTransId="{1F01DE5A-23AE-4D9A-B1FB-C6D9DDE915AA}" sibTransId="{374FD1EA-43FC-4C88-8765-530F79777798}"/>
    <dgm:cxn modelId="{70F59F5E-4E08-48AF-BDCD-3D29C231F5CA}" type="presOf" srcId="{E5A3E5D8-F9BB-47A8-9306-DC7EAB78D635}" destId="{6CEEE5F9-466A-46BC-9814-CBA658E29E45}" srcOrd="0" destOrd="0" presId="urn:microsoft.com/office/officeart/2005/8/layout/process1"/>
    <dgm:cxn modelId="{5F7C9223-7668-450A-B2E9-0FC5B32E0F58}" type="presOf" srcId="{D4DF6678-413B-48BC-B90F-8184BD282C3B}" destId="{E31B1C07-746A-48A7-ABA0-1E243EE3E7B6}" srcOrd="0" destOrd="0" presId="urn:microsoft.com/office/officeart/2005/8/layout/process1"/>
    <dgm:cxn modelId="{7223C54C-CBC5-42C0-9B95-0391DE4EAE6C}" type="presOf" srcId="{653681D8-7A7F-474B-AE98-901B435202F3}" destId="{EE2E5992-811C-4461-91F5-98CC33588170}" srcOrd="0" destOrd="0" presId="urn:microsoft.com/office/officeart/2005/8/layout/process1"/>
    <dgm:cxn modelId="{E53950B9-15E9-4EAD-AEBD-2A8704188C9E}" srcId="{D4DF6678-413B-48BC-B90F-8184BD282C3B}" destId="{90E4A2B0-BBC9-439E-8E7F-B881DF193034}" srcOrd="1" destOrd="0" parTransId="{BA3175D1-2573-4E8A-908B-7E62562E2CA8}" sibTransId="{E5A3E5D8-F9BB-47A8-9306-DC7EAB78D635}"/>
    <dgm:cxn modelId="{758EE2F8-1797-4EC7-B03B-DA1E87CDABE7}" type="presOf" srcId="{EA9940F6-BEBC-4832-991D-E3012B0DF439}" destId="{175EE5CF-E3B4-4757-8344-C48D7F6C58CB}" srcOrd="1" destOrd="0" presId="urn:microsoft.com/office/officeart/2005/8/layout/process1"/>
    <dgm:cxn modelId="{CF99E137-6A9A-445C-9FF7-2DEFB667681F}" srcId="{D4DF6678-413B-48BC-B90F-8184BD282C3B}" destId="{653681D8-7A7F-474B-AE98-901B435202F3}" srcOrd="0" destOrd="0" parTransId="{B143091D-D4E8-45B3-B15A-7B9FD39BBEBF}" sibTransId="{EA9940F6-BEBC-4832-991D-E3012B0DF439}"/>
    <dgm:cxn modelId="{5D6A1E73-4B86-4770-85A5-A1A6D53F4ECE}" type="presParOf" srcId="{E31B1C07-746A-48A7-ABA0-1E243EE3E7B6}" destId="{EE2E5992-811C-4461-91F5-98CC33588170}" srcOrd="0" destOrd="0" presId="urn:microsoft.com/office/officeart/2005/8/layout/process1"/>
    <dgm:cxn modelId="{0162EB2F-7575-4402-88CC-FB3ECAA16168}" type="presParOf" srcId="{E31B1C07-746A-48A7-ABA0-1E243EE3E7B6}" destId="{D4616EED-8A6A-4678-BA6E-36F81B7A36A0}" srcOrd="1" destOrd="0" presId="urn:microsoft.com/office/officeart/2005/8/layout/process1"/>
    <dgm:cxn modelId="{8DF386C6-A151-4165-9605-B5B2E7797325}" type="presParOf" srcId="{D4616EED-8A6A-4678-BA6E-36F81B7A36A0}" destId="{175EE5CF-E3B4-4757-8344-C48D7F6C58CB}" srcOrd="0" destOrd="0" presId="urn:microsoft.com/office/officeart/2005/8/layout/process1"/>
    <dgm:cxn modelId="{4C0A0819-BC5E-4F29-A3A3-7A24F8C2D3C4}" type="presParOf" srcId="{E31B1C07-746A-48A7-ABA0-1E243EE3E7B6}" destId="{97B8929A-72A3-429C-99C2-97E673B6443B}" srcOrd="2" destOrd="0" presId="urn:microsoft.com/office/officeart/2005/8/layout/process1"/>
    <dgm:cxn modelId="{4A81B005-FFB0-45B1-9219-6BF3EF883E34}" type="presParOf" srcId="{E31B1C07-746A-48A7-ABA0-1E243EE3E7B6}" destId="{6CEEE5F9-466A-46BC-9814-CBA658E29E45}" srcOrd="3" destOrd="0" presId="urn:microsoft.com/office/officeart/2005/8/layout/process1"/>
    <dgm:cxn modelId="{98C48B7C-EB70-4009-B423-4B01D93F9415}" type="presParOf" srcId="{6CEEE5F9-466A-46BC-9814-CBA658E29E45}" destId="{D7724582-6EA9-4A11-B261-A9A13496BE5A}" srcOrd="0" destOrd="0" presId="urn:microsoft.com/office/officeart/2005/8/layout/process1"/>
    <dgm:cxn modelId="{0B19B6CE-806F-49CE-B9D6-D2FB5BC1D3A7}" type="presParOf" srcId="{E31B1C07-746A-48A7-ABA0-1E243EE3E7B6}" destId="{F71F66FA-677D-46A1-8349-2BCEC0520B0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6DA386-4717-404C-9A61-C293E903734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B1D1C42-0384-4D5B-B2D5-95DEC94526C8}">
      <dgm:prSet/>
      <dgm:spPr/>
      <dgm:t>
        <a:bodyPr/>
        <a:lstStyle/>
        <a:p>
          <a:pPr rtl="0"/>
          <a:r>
            <a:rPr lang="en-AU" b="0" i="0"/>
            <a:t>If/Then variables</a:t>
          </a:r>
          <a:endParaRPr lang="en-AU"/>
        </a:p>
      </dgm:t>
    </dgm:pt>
    <dgm:pt modelId="{B0572841-4592-4DB3-9475-34C8A06657A2}" type="parTrans" cxnId="{948B5C91-955F-4E6B-81F7-5809E63F213F}">
      <dgm:prSet/>
      <dgm:spPr/>
      <dgm:t>
        <a:bodyPr/>
        <a:lstStyle/>
        <a:p>
          <a:endParaRPr lang="en-US"/>
        </a:p>
      </dgm:t>
    </dgm:pt>
    <dgm:pt modelId="{532D28CC-A1F4-456A-855E-711DEB2DB148}" type="sibTrans" cxnId="{948B5C91-955F-4E6B-81F7-5809E63F213F}">
      <dgm:prSet/>
      <dgm:spPr/>
      <dgm:t>
        <a:bodyPr/>
        <a:lstStyle/>
        <a:p>
          <a:endParaRPr lang="en-US"/>
        </a:p>
      </dgm:t>
    </dgm:pt>
    <dgm:pt modelId="{F5E681B1-99BD-4ED3-B0F7-E10003033C83}">
      <dgm:prSet/>
      <dgm:spPr/>
      <dgm:t>
        <a:bodyPr/>
        <a:lstStyle/>
        <a:p>
          <a:pPr rtl="0"/>
          <a:r>
            <a:rPr lang="en-AU" b="0" i="0" dirty="0"/>
            <a:t>Proof of performance –avoids dispute resolution on the basis of data proving the contractual performance</a:t>
          </a:r>
          <a:endParaRPr lang="en-AU" dirty="0"/>
        </a:p>
      </dgm:t>
    </dgm:pt>
    <dgm:pt modelId="{3F79ECAA-A3DD-4ACB-9F50-DEEF86F8AB31}" type="parTrans" cxnId="{5BF9875D-4AA6-4BB0-980A-5900825DE367}">
      <dgm:prSet/>
      <dgm:spPr/>
      <dgm:t>
        <a:bodyPr/>
        <a:lstStyle/>
        <a:p>
          <a:endParaRPr lang="en-US"/>
        </a:p>
      </dgm:t>
    </dgm:pt>
    <dgm:pt modelId="{99D63349-FED9-4A46-9B9F-780761F1D5BC}" type="sibTrans" cxnId="{5BF9875D-4AA6-4BB0-980A-5900825DE367}">
      <dgm:prSet/>
      <dgm:spPr/>
      <dgm:t>
        <a:bodyPr/>
        <a:lstStyle/>
        <a:p>
          <a:endParaRPr lang="en-US"/>
        </a:p>
      </dgm:t>
    </dgm:pt>
    <dgm:pt modelId="{7BAE1EF8-89E8-4C23-90AE-6E24F1DCE789}">
      <dgm:prSet/>
      <dgm:spPr/>
      <dgm:t>
        <a:bodyPr/>
        <a:lstStyle/>
        <a:p>
          <a:pPr rtl="0"/>
          <a:r>
            <a:rPr lang="en-AU" b="0" i="0" dirty="0"/>
            <a:t>Any addendums, additional documents can be a part of this</a:t>
          </a:r>
          <a:endParaRPr lang="en-AU" dirty="0"/>
        </a:p>
      </dgm:t>
    </dgm:pt>
    <dgm:pt modelId="{C522A280-F4C4-476C-8F56-0AA057847AE0}" type="parTrans" cxnId="{481DDC0F-EABB-406A-B5A2-B9754ED6466C}">
      <dgm:prSet/>
      <dgm:spPr/>
      <dgm:t>
        <a:bodyPr/>
        <a:lstStyle/>
        <a:p>
          <a:endParaRPr lang="en-US"/>
        </a:p>
      </dgm:t>
    </dgm:pt>
    <dgm:pt modelId="{40EAA3B7-0089-4D37-AF6F-70C6247E92FF}" type="sibTrans" cxnId="{481DDC0F-EABB-406A-B5A2-B9754ED6466C}">
      <dgm:prSet/>
      <dgm:spPr/>
      <dgm:t>
        <a:bodyPr/>
        <a:lstStyle/>
        <a:p>
          <a:endParaRPr lang="en-US"/>
        </a:p>
      </dgm:t>
    </dgm:pt>
    <dgm:pt modelId="{14FF2E2B-8887-48C8-8B88-63CDA35362E0}">
      <dgm:prSet/>
      <dgm:spPr/>
      <dgm:t>
        <a:bodyPr/>
        <a:lstStyle/>
        <a:p>
          <a:pPr rtl="0"/>
          <a:r>
            <a:rPr lang="en-AU" b="0" i="0" dirty="0"/>
            <a:t>Add a signatory</a:t>
          </a:r>
          <a:endParaRPr lang="en-AU" dirty="0"/>
        </a:p>
      </dgm:t>
    </dgm:pt>
    <dgm:pt modelId="{279E8559-9734-4F2E-A217-6FE35A3574A6}" type="parTrans" cxnId="{1DAB7F71-ADAE-40AD-B7CE-D2A7FA35CE07}">
      <dgm:prSet/>
      <dgm:spPr/>
      <dgm:t>
        <a:bodyPr/>
        <a:lstStyle/>
        <a:p>
          <a:endParaRPr lang="en-US"/>
        </a:p>
      </dgm:t>
    </dgm:pt>
    <dgm:pt modelId="{4BDF0256-8466-4038-B8C7-88AB0E6F75D3}" type="sibTrans" cxnId="{1DAB7F71-ADAE-40AD-B7CE-D2A7FA35CE07}">
      <dgm:prSet/>
      <dgm:spPr/>
      <dgm:t>
        <a:bodyPr/>
        <a:lstStyle/>
        <a:p>
          <a:endParaRPr lang="en-US"/>
        </a:p>
      </dgm:t>
    </dgm:pt>
    <dgm:pt modelId="{2643D5C8-D158-448F-9544-2F1CB520909C}">
      <dgm:prSet/>
      <dgm:spPr/>
      <dgm:t>
        <a:bodyPr/>
        <a:lstStyle/>
        <a:p>
          <a:pPr rtl="0"/>
          <a:r>
            <a:rPr lang="en-AU" b="0" i="0" dirty="0"/>
            <a:t>Provide for pre-payment in escrow</a:t>
          </a:r>
          <a:endParaRPr lang="en-AU" dirty="0"/>
        </a:p>
      </dgm:t>
    </dgm:pt>
    <dgm:pt modelId="{D961B777-28EB-4842-B651-1EDFE8F6B53A}" type="parTrans" cxnId="{D0CE870A-BD28-42C4-9A80-916F32C3C7DE}">
      <dgm:prSet/>
      <dgm:spPr/>
      <dgm:t>
        <a:bodyPr/>
        <a:lstStyle/>
        <a:p>
          <a:endParaRPr lang="en-US"/>
        </a:p>
      </dgm:t>
    </dgm:pt>
    <dgm:pt modelId="{9349B886-E06C-4819-A15E-4F25F0946392}" type="sibTrans" cxnId="{D0CE870A-BD28-42C4-9A80-916F32C3C7DE}">
      <dgm:prSet/>
      <dgm:spPr/>
      <dgm:t>
        <a:bodyPr/>
        <a:lstStyle/>
        <a:p>
          <a:endParaRPr lang="en-US"/>
        </a:p>
      </dgm:t>
    </dgm:pt>
    <dgm:pt modelId="{DF17B5F1-F8C7-429B-9AFE-31886A585922}">
      <dgm:prSet/>
      <dgm:spPr/>
      <dgm:t>
        <a:bodyPr/>
        <a:lstStyle/>
        <a:p>
          <a:pPr rtl="0"/>
          <a:r>
            <a:rPr lang="en-AU" b="0" i="0" dirty="0"/>
            <a:t>Reliable reputation about fulfilment of future agreements</a:t>
          </a:r>
          <a:endParaRPr lang="en-AU" dirty="0"/>
        </a:p>
      </dgm:t>
    </dgm:pt>
    <dgm:pt modelId="{B63CF8B7-0385-49C5-B5BC-913AC618E5A3}" type="parTrans" cxnId="{EA3FF8B5-794A-4457-81A9-9D140F65AB29}">
      <dgm:prSet/>
      <dgm:spPr/>
      <dgm:t>
        <a:bodyPr/>
        <a:lstStyle/>
        <a:p>
          <a:endParaRPr lang="en-US"/>
        </a:p>
      </dgm:t>
    </dgm:pt>
    <dgm:pt modelId="{98D8470E-5F2B-44DF-BF6C-77376DBC8553}" type="sibTrans" cxnId="{EA3FF8B5-794A-4457-81A9-9D140F65AB29}">
      <dgm:prSet/>
      <dgm:spPr/>
      <dgm:t>
        <a:bodyPr/>
        <a:lstStyle/>
        <a:p>
          <a:endParaRPr lang="en-US"/>
        </a:p>
      </dgm:t>
    </dgm:pt>
    <dgm:pt modelId="{2C19DFC1-1101-48F6-9A85-7A744EA1B0B2}" type="pres">
      <dgm:prSet presAssocID="{176DA386-4717-404C-9A61-C293E9037345}" presName="Name0" presStyleCnt="0">
        <dgm:presLayoutVars>
          <dgm:dir/>
          <dgm:animLvl val="lvl"/>
          <dgm:resizeHandles val="exact"/>
        </dgm:presLayoutVars>
      </dgm:prSet>
      <dgm:spPr/>
      <dgm:t>
        <a:bodyPr/>
        <a:lstStyle/>
        <a:p>
          <a:endParaRPr lang="en-US"/>
        </a:p>
      </dgm:t>
    </dgm:pt>
    <dgm:pt modelId="{63E07D83-B0D4-41D9-92F5-16EC571F5F2C}" type="pres">
      <dgm:prSet presAssocID="{7B1D1C42-0384-4D5B-B2D5-95DEC94526C8}" presName="linNode" presStyleCnt="0"/>
      <dgm:spPr/>
    </dgm:pt>
    <dgm:pt modelId="{69B0B66B-4C99-4C9A-89F9-8F1D6AC9821C}" type="pres">
      <dgm:prSet presAssocID="{7B1D1C42-0384-4D5B-B2D5-95DEC94526C8}" presName="parentText" presStyleLbl="node1" presStyleIdx="0" presStyleCnt="6">
        <dgm:presLayoutVars>
          <dgm:chMax val="1"/>
          <dgm:bulletEnabled val="1"/>
        </dgm:presLayoutVars>
      </dgm:prSet>
      <dgm:spPr/>
      <dgm:t>
        <a:bodyPr/>
        <a:lstStyle/>
        <a:p>
          <a:endParaRPr lang="en-US"/>
        </a:p>
      </dgm:t>
    </dgm:pt>
    <dgm:pt modelId="{BC22C1EB-75D0-48B9-883F-370E6867C45C}" type="pres">
      <dgm:prSet presAssocID="{532D28CC-A1F4-456A-855E-711DEB2DB148}" presName="sp" presStyleCnt="0"/>
      <dgm:spPr/>
    </dgm:pt>
    <dgm:pt modelId="{A98734D5-FBBC-46DD-B042-2BC99EC33195}" type="pres">
      <dgm:prSet presAssocID="{F5E681B1-99BD-4ED3-B0F7-E10003033C83}" presName="linNode" presStyleCnt="0"/>
      <dgm:spPr/>
    </dgm:pt>
    <dgm:pt modelId="{0ECC5A22-BCCC-4279-8003-BE7CB94A5386}" type="pres">
      <dgm:prSet presAssocID="{F5E681B1-99BD-4ED3-B0F7-E10003033C83}" presName="parentText" presStyleLbl="node1" presStyleIdx="1" presStyleCnt="6">
        <dgm:presLayoutVars>
          <dgm:chMax val="1"/>
          <dgm:bulletEnabled val="1"/>
        </dgm:presLayoutVars>
      </dgm:prSet>
      <dgm:spPr/>
      <dgm:t>
        <a:bodyPr/>
        <a:lstStyle/>
        <a:p>
          <a:endParaRPr lang="en-US"/>
        </a:p>
      </dgm:t>
    </dgm:pt>
    <dgm:pt modelId="{3A05E33D-77BC-4A7A-8E22-7FCEBE3F67EC}" type="pres">
      <dgm:prSet presAssocID="{99D63349-FED9-4A46-9B9F-780761F1D5BC}" presName="sp" presStyleCnt="0"/>
      <dgm:spPr/>
    </dgm:pt>
    <dgm:pt modelId="{250B28C6-934A-4DA4-84D4-45BA4FF90D52}" type="pres">
      <dgm:prSet presAssocID="{7BAE1EF8-89E8-4C23-90AE-6E24F1DCE789}" presName="linNode" presStyleCnt="0"/>
      <dgm:spPr/>
    </dgm:pt>
    <dgm:pt modelId="{0A5C991A-4769-45DE-9657-882E8BAA2799}" type="pres">
      <dgm:prSet presAssocID="{7BAE1EF8-89E8-4C23-90AE-6E24F1DCE789}" presName="parentText" presStyleLbl="node1" presStyleIdx="2" presStyleCnt="6">
        <dgm:presLayoutVars>
          <dgm:chMax val="1"/>
          <dgm:bulletEnabled val="1"/>
        </dgm:presLayoutVars>
      </dgm:prSet>
      <dgm:spPr/>
      <dgm:t>
        <a:bodyPr/>
        <a:lstStyle/>
        <a:p>
          <a:endParaRPr lang="en-US"/>
        </a:p>
      </dgm:t>
    </dgm:pt>
    <dgm:pt modelId="{CB3C7CAA-7F6A-4A17-8226-AB337B2AB32E}" type="pres">
      <dgm:prSet presAssocID="{40EAA3B7-0089-4D37-AF6F-70C6247E92FF}" presName="sp" presStyleCnt="0"/>
      <dgm:spPr/>
    </dgm:pt>
    <dgm:pt modelId="{5B459D06-9438-4385-A7D1-6D5274FB2653}" type="pres">
      <dgm:prSet presAssocID="{14FF2E2B-8887-48C8-8B88-63CDA35362E0}" presName="linNode" presStyleCnt="0"/>
      <dgm:spPr/>
    </dgm:pt>
    <dgm:pt modelId="{527B1F8A-B833-4612-A4A8-C1E5FE1A0BA6}" type="pres">
      <dgm:prSet presAssocID="{14FF2E2B-8887-48C8-8B88-63CDA35362E0}" presName="parentText" presStyleLbl="node1" presStyleIdx="3" presStyleCnt="6">
        <dgm:presLayoutVars>
          <dgm:chMax val="1"/>
          <dgm:bulletEnabled val="1"/>
        </dgm:presLayoutVars>
      </dgm:prSet>
      <dgm:spPr/>
      <dgm:t>
        <a:bodyPr/>
        <a:lstStyle/>
        <a:p>
          <a:endParaRPr lang="en-US"/>
        </a:p>
      </dgm:t>
    </dgm:pt>
    <dgm:pt modelId="{DE3EEF38-85FF-42AC-B45A-5C07786275E2}" type="pres">
      <dgm:prSet presAssocID="{4BDF0256-8466-4038-B8C7-88AB0E6F75D3}" presName="sp" presStyleCnt="0"/>
      <dgm:spPr/>
    </dgm:pt>
    <dgm:pt modelId="{E3A74FD0-95F6-4BDB-925B-10AF6217974F}" type="pres">
      <dgm:prSet presAssocID="{2643D5C8-D158-448F-9544-2F1CB520909C}" presName="linNode" presStyleCnt="0"/>
      <dgm:spPr/>
    </dgm:pt>
    <dgm:pt modelId="{95828359-91F1-4F38-8437-6293EA4C9FA2}" type="pres">
      <dgm:prSet presAssocID="{2643D5C8-D158-448F-9544-2F1CB520909C}" presName="parentText" presStyleLbl="node1" presStyleIdx="4" presStyleCnt="6">
        <dgm:presLayoutVars>
          <dgm:chMax val="1"/>
          <dgm:bulletEnabled val="1"/>
        </dgm:presLayoutVars>
      </dgm:prSet>
      <dgm:spPr/>
      <dgm:t>
        <a:bodyPr/>
        <a:lstStyle/>
        <a:p>
          <a:endParaRPr lang="en-US"/>
        </a:p>
      </dgm:t>
    </dgm:pt>
    <dgm:pt modelId="{460C3F92-3F8A-4DE0-B5B6-32679D5325BA}" type="pres">
      <dgm:prSet presAssocID="{9349B886-E06C-4819-A15E-4F25F0946392}" presName="sp" presStyleCnt="0"/>
      <dgm:spPr/>
    </dgm:pt>
    <dgm:pt modelId="{28FEB72C-C990-49B5-917A-B9EDE8462ED1}" type="pres">
      <dgm:prSet presAssocID="{DF17B5F1-F8C7-429B-9AFE-31886A585922}" presName="linNode" presStyleCnt="0"/>
      <dgm:spPr/>
    </dgm:pt>
    <dgm:pt modelId="{1D2A699D-3EB4-4B0E-AE83-6112E9F8B736}" type="pres">
      <dgm:prSet presAssocID="{DF17B5F1-F8C7-429B-9AFE-31886A585922}" presName="parentText" presStyleLbl="node1" presStyleIdx="5" presStyleCnt="6">
        <dgm:presLayoutVars>
          <dgm:chMax val="1"/>
          <dgm:bulletEnabled val="1"/>
        </dgm:presLayoutVars>
      </dgm:prSet>
      <dgm:spPr/>
      <dgm:t>
        <a:bodyPr/>
        <a:lstStyle/>
        <a:p>
          <a:endParaRPr lang="en-US"/>
        </a:p>
      </dgm:t>
    </dgm:pt>
  </dgm:ptLst>
  <dgm:cxnLst>
    <dgm:cxn modelId="{EA3FF8B5-794A-4457-81A9-9D140F65AB29}" srcId="{176DA386-4717-404C-9A61-C293E9037345}" destId="{DF17B5F1-F8C7-429B-9AFE-31886A585922}" srcOrd="5" destOrd="0" parTransId="{B63CF8B7-0385-49C5-B5BC-913AC618E5A3}" sibTransId="{98D8470E-5F2B-44DF-BF6C-77376DBC8553}"/>
    <dgm:cxn modelId="{62CE0997-A0E2-4408-891A-68AC9020CECE}" type="presOf" srcId="{DF17B5F1-F8C7-429B-9AFE-31886A585922}" destId="{1D2A699D-3EB4-4B0E-AE83-6112E9F8B736}" srcOrd="0" destOrd="0" presId="urn:microsoft.com/office/officeart/2005/8/layout/vList5"/>
    <dgm:cxn modelId="{5BF9875D-4AA6-4BB0-980A-5900825DE367}" srcId="{176DA386-4717-404C-9A61-C293E9037345}" destId="{F5E681B1-99BD-4ED3-B0F7-E10003033C83}" srcOrd="1" destOrd="0" parTransId="{3F79ECAA-A3DD-4ACB-9F50-DEEF86F8AB31}" sibTransId="{99D63349-FED9-4A46-9B9F-780761F1D5BC}"/>
    <dgm:cxn modelId="{1DAB7F71-ADAE-40AD-B7CE-D2A7FA35CE07}" srcId="{176DA386-4717-404C-9A61-C293E9037345}" destId="{14FF2E2B-8887-48C8-8B88-63CDA35362E0}" srcOrd="3" destOrd="0" parTransId="{279E8559-9734-4F2E-A217-6FE35A3574A6}" sibTransId="{4BDF0256-8466-4038-B8C7-88AB0E6F75D3}"/>
    <dgm:cxn modelId="{E72BFBFD-7C69-4474-9BB7-BA1EBFBCA0A4}" type="presOf" srcId="{176DA386-4717-404C-9A61-C293E9037345}" destId="{2C19DFC1-1101-48F6-9A85-7A744EA1B0B2}" srcOrd="0" destOrd="0" presId="urn:microsoft.com/office/officeart/2005/8/layout/vList5"/>
    <dgm:cxn modelId="{D0CE870A-BD28-42C4-9A80-916F32C3C7DE}" srcId="{176DA386-4717-404C-9A61-C293E9037345}" destId="{2643D5C8-D158-448F-9544-2F1CB520909C}" srcOrd="4" destOrd="0" parTransId="{D961B777-28EB-4842-B651-1EDFE8F6B53A}" sibTransId="{9349B886-E06C-4819-A15E-4F25F0946392}"/>
    <dgm:cxn modelId="{481DDC0F-EABB-406A-B5A2-B9754ED6466C}" srcId="{176DA386-4717-404C-9A61-C293E9037345}" destId="{7BAE1EF8-89E8-4C23-90AE-6E24F1DCE789}" srcOrd="2" destOrd="0" parTransId="{C522A280-F4C4-476C-8F56-0AA057847AE0}" sibTransId="{40EAA3B7-0089-4D37-AF6F-70C6247E92FF}"/>
    <dgm:cxn modelId="{948B5C91-955F-4E6B-81F7-5809E63F213F}" srcId="{176DA386-4717-404C-9A61-C293E9037345}" destId="{7B1D1C42-0384-4D5B-B2D5-95DEC94526C8}" srcOrd="0" destOrd="0" parTransId="{B0572841-4592-4DB3-9475-34C8A06657A2}" sibTransId="{532D28CC-A1F4-456A-855E-711DEB2DB148}"/>
    <dgm:cxn modelId="{F22EE8E6-F610-453F-973D-630A33AA272B}" type="presOf" srcId="{14FF2E2B-8887-48C8-8B88-63CDA35362E0}" destId="{527B1F8A-B833-4612-A4A8-C1E5FE1A0BA6}" srcOrd="0" destOrd="0" presId="urn:microsoft.com/office/officeart/2005/8/layout/vList5"/>
    <dgm:cxn modelId="{DD081DC4-23BC-414E-96C0-D57EB021252F}" type="presOf" srcId="{7BAE1EF8-89E8-4C23-90AE-6E24F1DCE789}" destId="{0A5C991A-4769-45DE-9657-882E8BAA2799}" srcOrd="0" destOrd="0" presId="urn:microsoft.com/office/officeart/2005/8/layout/vList5"/>
    <dgm:cxn modelId="{AB0770E0-6566-4263-88B7-711573E6B07F}" type="presOf" srcId="{F5E681B1-99BD-4ED3-B0F7-E10003033C83}" destId="{0ECC5A22-BCCC-4279-8003-BE7CB94A5386}" srcOrd="0" destOrd="0" presId="urn:microsoft.com/office/officeart/2005/8/layout/vList5"/>
    <dgm:cxn modelId="{A3E8FF98-2FFA-4A81-8ED0-B78A4C04884C}" type="presOf" srcId="{2643D5C8-D158-448F-9544-2F1CB520909C}" destId="{95828359-91F1-4F38-8437-6293EA4C9FA2}" srcOrd="0" destOrd="0" presId="urn:microsoft.com/office/officeart/2005/8/layout/vList5"/>
    <dgm:cxn modelId="{DB041916-DA37-4273-BE9D-19D170590C02}" type="presOf" srcId="{7B1D1C42-0384-4D5B-B2D5-95DEC94526C8}" destId="{69B0B66B-4C99-4C9A-89F9-8F1D6AC9821C}" srcOrd="0" destOrd="0" presId="urn:microsoft.com/office/officeart/2005/8/layout/vList5"/>
    <dgm:cxn modelId="{656B1825-767A-4706-A197-42ED7D510F04}" type="presParOf" srcId="{2C19DFC1-1101-48F6-9A85-7A744EA1B0B2}" destId="{63E07D83-B0D4-41D9-92F5-16EC571F5F2C}" srcOrd="0" destOrd="0" presId="urn:microsoft.com/office/officeart/2005/8/layout/vList5"/>
    <dgm:cxn modelId="{56149945-8047-45E3-8141-373DF9978AB0}" type="presParOf" srcId="{63E07D83-B0D4-41D9-92F5-16EC571F5F2C}" destId="{69B0B66B-4C99-4C9A-89F9-8F1D6AC9821C}" srcOrd="0" destOrd="0" presId="urn:microsoft.com/office/officeart/2005/8/layout/vList5"/>
    <dgm:cxn modelId="{69D5C45D-DC0B-4C82-ACFA-BDA9CD131837}" type="presParOf" srcId="{2C19DFC1-1101-48F6-9A85-7A744EA1B0B2}" destId="{BC22C1EB-75D0-48B9-883F-370E6867C45C}" srcOrd="1" destOrd="0" presId="urn:microsoft.com/office/officeart/2005/8/layout/vList5"/>
    <dgm:cxn modelId="{EE484F50-F1F1-413C-99AA-13ADFBBC3C6C}" type="presParOf" srcId="{2C19DFC1-1101-48F6-9A85-7A744EA1B0B2}" destId="{A98734D5-FBBC-46DD-B042-2BC99EC33195}" srcOrd="2" destOrd="0" presId="urn:microsoft.com/office/officeart/2005/8/layout/vList5"/>
    <dgm:cxn modelId="{452C2511-99FE-44DB-9A71-221C691D8ECA}" type="presParOf" srcId="{A98734D5-FBBC-46DD-B042-2BC99EC33195}" destId="{0ECC5A22-BCCC-4279-8003-BE7CB94A5386}" srcOrd="0" destOrd="0" presId="urn:microsoft.com/office/officeart/2005/8/layout/vList5"/>
    <dgm:cxn modelId="{4A205C35-CCD3-4DE5-91E9-D9743E914515}" type="presParOf" srcId="{2C19DFC1-1101-48F6-9A85-7A744EA1B0B2}" destId="{3A05E33D-77BC-4A7A-8E22-7FCEBE3F67EC}" srcOrd="3" destOrd="0" presId="urn:microsoft.com/office/officeart/2005/8/layout/vList5"/>
    <dgm:cxn modelId="{EAD0FF8A-45BD-4563-826D-A5B02E6F3A78}" type="presParOf" srcId="{2C19DFC1-1101-48F6-9A85-7A744EA1B0B2}" destId="{250B28C6-934A-4DA4-84D4-45BA4FF90D52}" srcOrd="4" destOrd="0" presId="urn:microsoft.com/office/officeart/2005/8/layout/vList5"/>
    <dgm:cxn modelId="{AF92F9CE-BE65-499F-A610-3AF4FE1B6773}" type="presParOf" srcId="{250B28C6-934A-4DA4-84D4-45BA4FF90D52}" destId="{0A5C991A-4769-45DE-9657-882E8BAA2799}" srcOrd="0" destOrd="0" presId="urn:microsoft.com/office/officeart/2005/8/layout/vList5"/>
    <dgm:cxn modelId="{2DE600BE-7327-4657-841E-6E26AFE1F84B}" type="presParOf" srcId="{2C19DFC1-1101-48F6-9A85-7A744EA1B0B2}" destId="{CB3C7CAA-7F6A-4A17-8226-AB337B2AB32E}" srcOrd="5" destOrd="0" presId="urn:microsoft.com/office/officeart/2005/8/layout/vList5"/>
    <dgm:cxn modelId="{C1C06BBF-F631-438D-B336-024E31571BEC}" type="presParOf" srcId="{2C19DFC1-1101-48F6-9A85-7A744EA1B0B2}" destId="{5B459D06-9438-4385-A7D1-6D5274FB2653}" srcOrd="6" destOrd="0" presId="urn:microsoft.com/office/officeart/2005/8/layout/vList5"/>
    <dgm:cxn modelId="{747A5D25-0DB4-49F0-8EE1-1824C97845FC}" type="presParOf" srcId="{5B459D06-9438-4385-A7D1-6D5274FB2653}" destId="{527B1F8A-B833-4612-A4A8-C1E5FE1A0BA6}" srcOrd="0" destOrd="0" presId="urn:microsoft.com/office/officeart/2005/8/layout/vList5"/>
    <dgm:cxn modelId="{4BF697ED-B1BE-417A-AD11-24391751C183}" type="presParOf" srcId="{2C19DFC1-1101-48F6-9A85-7A744EA1B0B2}" destId="{DE3EEF38-85FF-42AC-B45A-5C07786275E2}" srcOrd="7" destOrd="0" presId="urn:microsoft.com/office/officeart/2005/8/layout/vList5"/>
    <dgm:cxn modelId="{97349392-F04F-4A45-B10C-A64DB5B1159F}" type="presParOf" srcId="{2C19DFC1-1101-48F6-9A85-7A744EA1B0B2}" destId="{E3A74FD0-95F6-4BDB-925B-10AF6217974F}" srcOrd="8" destOrd="0" presId="urn:microsoft.com/office/officeart/2005/8/layout/vList5"/>
    <dgm:cxn modelId="{1717FCFE-2DD9-4518-A705-D032654A0FE5}" type="presParOf" srcId="{E3A74FD0-95F6-4BDB-925B-10AF6217974F}" destId="{95828359-91F1-4F38-8437-6293EA4C9FA2}" srcOrd="0" destOrd="0" presId="urn:microsoft.com/office/officeart/2005/8/layout/vList5"/>
    <dgm:cxn modelId="{3C7E6A2F-B007-47FB-85C8-69FDB96879A9}" type="presParOf" srcId="{2C19DFC1-1101-48F6-9A85-7A744EA1B0B2}" destId="{460C3F92-3F8A-4DE0-B5B6-32679D5325BA}" srcOrd="9" destOrd="0" presId="urn:microsoft.com/office/officeart/2005/8/layout/vList5"/>
    <dgm:cxn modelId="{766DD350-2F64-4698-8120-BF2F058C6114}" type="presParOf" srcId="{2C19DFC1-1101-48F6-9A85-7A744EA1B0B2}" destId="{28FEB72C-C990-49B5-917A-B9EDE8462ED1}" srcOrd="10" destOrd="0" presId="urn:microsoft.com/office/officeart/2005/8/layout/vList5"/>
    <dgm:cxn modelId="{2FA471F1-4F97-4A8C-B378-32498AEA7AF4}" type="presParOf" srcId="{28FEB72C-C990-49B5-917A-B9EDE8462ED1}" destId="{1D2A699D-3EB4-4B0E-AE83-6112E9F8B73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7FCC7A-18CE-426F-8FD8-6E8BC4A6677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74E852AF-3645-476D-89DA-6863B154237E}">
      <dgm:prSet custT="1"/>
      <dgm:spPr/>
      <dgm:t>
        <a:bodyPr/>
        <a:lstStyle/>
        <a:p>
          <a:pPr algn="ctr" rtl="0"/>
          <a:r>
            <a:rPr lang="en-AU" sz="1400" b="0" u="none" dirty="0">
              <a:effectLst/>
              <a:latin typeface="Times New Roman" panose="02020603050405020304" pitchFamily="18" charset="0"/>
              <a:ea typeface="Calibri" panose="020F0502020204030204" pitchFamily="34" charset="0"/>
              <a:cs typeface="Times New Roman" panose="02020603050405020304" pitchFamily="18" charset="0"/>
            </a:rPr>
            <a:t>Privacy implications (hard to wiretap).</a:t>
          </a:r>
        </a:p>
        <a:p>
          <a:pPr algn="ctr" rtl="0"/>
          <a:r>
            <a:rPr lang="en-AU" sz="1400" b="0" u="none" dirty="0">
              <a:effectLst/>
              <a:latin typeface="Times New Roman" panose="02020603050405020304" pitchFamily="18" charset="0"/>
              <a:ea typeface="Calibri" panose="020F0502020204030204" pitchFamily="34" charset="0"/>
              <a:cs typeface="Times New Roman" panose="02020603050405020304" pitchFamily="18" charset="0"/>
            </a:rPr>
            <a:t>Cross border transactions.</a:t>
          </a:r>
        </a:p>
        <a:p>
          <a:pPr algn="ctr" rtl="0"/>
          <a:r>
            <a:rPr lang="en-AU" sz="1400" b="0" u="none" dirty="0">
              <a:effectLst/>
              <a:latin typeface="Times New Roman" panose="02020603050405020304" pitchFamily="18" charset="0"/>
              <a:ea typeface="Calibri" panose="020F0502020204030204" pitchFamily="34" charset="0"/>
              <a:cs typeface="Times New Roman" panose="02020603050405020304" pitchFamily="18" charset="0"/>
            </a:rPr>
            <a:t>Lack of regulation in a decentralized marketplace where effectively blockchain gets rid of a ‘clearinghouse’.</a:t>
          </a:r>
        </a:p>
        <a:p>
          <a:pPr algn="ctr" rtl="0"/>
          <a:r>
            <a:rPr lang="en-AU" sz="1400" b="0" u="none" dirty="0">
              <a:effectLst/>
              <a:latin typeface="Times New Roman" panose="02020603050405020304" pitchFamily="18" charset="0"/>
              <a:ea typeface="Calibri" panose="020F0502020204030204" pitchFamily="34" charset="0"/>
              <a:cs typeface="Times New Roman" panose="02020603050405020304" pitchFamily="18" charset="0"/>
            </a:rPr>
            <a:t>Decentralised market – with no middleman, no regulation, need for licensed market is reduced. What does this mean for the public at large? -fluctuations in financial instrument prices.</a:t>
          </a:r>
        </a:p>
        <a:p>
          <a:pPr algn="ctr" rtl="0"/>
          <a:r>
            <a:rPr lang="en-AU" sz="1400" b="0" u="none" dirty="0">
              <a:effectLst/>
              <a:latin typeface="Times New Roman" panose="02020603050405020304" pitchFamily="18" charset="0"/>
              <a:ea typeface="Calibri" panose="020F0502020204030204" pitchFamily="34" charset="0"/>
              <a:cs typeface="Times New Roman" panose="02020603050405020304" pitchFamily="18" charset="0"/>
            </a:rPr>
            <a:t>Regulatory aspect – difficult to clamp down on illegal activity – Banks and financial institutions – KYC and anti-money laundering.</a:t>
          </a:r>
          <a:endParaRPr lang="en-AU" sz="1100" b="0" u="sng" dirty="0">
            <a:latin typeface="Times New Roman" panose="02020603050405020304" pitchFamily="18" charset="0"/>
            <a:cs typeface="Times New Roman" panose="02020603050405020304" pitchFamily="18" charset="0"/>
          </a:endParaRPr>
        </a:p>
      </dgm:t>
    </dgm:pt>
    <dgm:pt modelId="{473F6E1C-3E76-4C79-B2B8-18EB00059678}" type="parTrans" cxnId="{F0463BFC-EFE2-4AC4-8D52-83685C3CCC81}">
      <dgm:prSet/>
      <dgm:spPr/>
      <dgm:t>
        <a:bodyPr/>
        <a:lstStyle/>
        <a:p>
          <a:endParaRPr lang="en-US"/>
        </a:p>
      </dgm:t>
    </dgm:pt>
    <dgm:pt modelId="{047D2B97-BF56-4983-AB56-61E2FB908A5D}" type="sibTrans" cxnId="{F0463BFC-EFE2-4AC4-8D52-83685C3CCC81}">
      <dgm:prSet/>
      <dgm:spPr/>
      <dgm:t>
        <a:bodyPr/>
        <a:lstStyle/>
        <a:p>
          <a:endParaRPr lang="en-US"/>
        </a:p>
      </dgm:t>
    </dgm:pt>
    <dgm:pt modelId="{9F50AF11-F8BA-4570-97B9-453DF405349A}">
      <dgm:prSet/>
      <dgm:spPr/>
      <dgm:t>
        <a:bodyPr/>
        <a:lstStyle/>
        <a:p>
          <a:r>
            <a:rPr lang="en-AU" dirty="0">
              <a:effectLst/>
              <a:latin typeface="Times New Roman" panose="02020603050405020304" pitchFamily="18" charset="0"/>
              <a:ea typeface="Calibri" panose="020F0502020204030204" pitchFamily="34" charset="0"/>
              <a:cs typeface="Times New Roman" panose="02020603050405020304" pitchFamily="18" charset="0"/>
            </a:rPr>
            <a:t>No requirement for a clearing house/ middleman and therefore no e-commerce delays.</a:t>
          </a:r>
        </a:p>
        <a:p>
          <a:r>
            <a:rPr lang="en-AU" dirty="0">
              <a:effectLst/>
              <a:latin typeface="Times New Roman" panose="02020603050405020304" pitchFamily="18" charset="0"/>
              <a:ea typeface="Calibri" panose="020F0502020204030204" pitchFamily="34" charset="0"/>
              <a:cs typeface="Times New Roman" panose="02020603050405020304" pitchFamily="18" charset="0"/>
            </a:rPr>
            <a:t>Ease of use.</a:t>
          </a:r>
        </a:p>
        <a:p>
          <a:r>
            <a:rPr lang="en-AU" dirty="0">
              <a:effectLst/>
              <a:latin typeface="Times New Roman" panose="02020603050405020304" pitchFamily="18" charset="0"/>
              <a:ea typeface="Calibri" panose="020F0502020204030204" pitchFamily="34" charset="0"/>
              <a:cs typeface="Times New Roman" panose="02020603050405020304" pitchFamily="18" charset="0"/>
            </a:rPr>
            <a:t>Transparency in governance.</a:t>
          </a:r>
        </a:p>
        <a:p>
          <a:r>
            <a:rPr lang="en-AU" dirty="0">
              <a:effectLst/>
              <a:latin typeface="Times New Roman" panose="02020603050405020304" pitchFamily="18" charset="0"/>
              <a:ea typeface="Calibri" panose="020F0502020204030204" pitchFamily="34" charset="0"/>
              <a:cs typeface="Times New Roman" panose="02020603050405020304" pitchFamily="18" charset="0"/>
            </a:rPr>
            <a:t>From archiving perspective – Proof /evidence of timestamping/ existence – Once entered cannot be undone.</a:t>
          </a:r>
        </a:p>
        <a:p>
          <a:r>
            <a:rPr lang="en-AU" dirty="0">
              <a:effectLst/>
              <a:latin typeface="Times New Roman" panose="02020603050405020304" pitchFamily="18" charset="0"/>
              <a:ea typeface="Calibri" panose="020F0502020204030204" pitchFamily="34" charset="0"/>
              <a:cs typeface="Times New Roman" panose="02020603050405020304" pitchFamily="18" charset="0"/>
            </a:rPr>
            <a:t>Thomas Friedman’s ‘Lexus and the Olive Tree’ and how this ties in with globalisation.</a:t>
          </a:r>
          <a:endParaRPr lang="en-AU" dirty="0">
            <a:latin typeface="Times New Roman" panose="02020603050405020304" pitchFamily="18" charset="0"/>
            <a:cs typeface="Times New Roman" panose="02020603050405020304" pitchFamily="18" charset="0"/>
          </a:endParaRPr>
        </a:p>
      </dgm:t>
    </dgm:pt>
    <dgm:pt modelId="{F6D34614-1B45-49A6-A09E-5A88DE6B1129}" type="parTrans" cxnId="{A201F27A-D6C4-4475-97E0-EC35E338A409}">
      <dgm:prSet/>
      <dgm:spPr/>
      <dgm:t>
        <a:bodyPr/>
        <a:lstStyle/>
        <a:p>
          <a:endParaRPr lang="en-US"/>
        </a:p>
      </dgm:t>
    </dgm:pt>
    <dgm:pt modelId="{AD0ABC22-5DD6-4C17-BA03-BEAFE8613A0C}" type="sibTrans" cxnId="{A201F27A-D6C4-4475-97E0-EC35E338A409}">
      <dgm:prSet/>
      <dgm:spPr/>
      <dgm:t>
        <a:bodyPr/>
        <a:lstStyle/>
        <a:p>
          <a:endParaRPr lang="en-US"/>
        </a:p>
      </dgm:t>
    </dgm:pt>
    <dgm:pt modelId="{9C0A0921-4027-4A5D-9A58-51906BC036F2}" type="pres">
      <dgm:prSet presAssocID="{157FCC7A-18CE-426F-8FD8-6E8BC4A66779}" presName="linearFlow" presStyleCnt="0">
        <dgm:presLayoutVars>
          <dgm:dir/>
          <dgm:resizeHandles val="exact"/>
        </dgm:presLayoutVars>
      </dgm:prSet>
      <dgm:spPr/>
      <dgm:t>
        <a:bodyPr/>
        <a:lstStyle/>
        <a:p>
          <a:endParaRPr lang="en-US"/>
        </a:p>
      </dgm:t>
    </dgm:pt>
    <dgm:pt modelId="{A12C7776-F03A-437B-A5B7-FAEB08333783}" type="pres">
      <dgm:prSet presAssocID="{74E852AF-3645-476D-89DA-6863B154237E}" presName="composite" presStyleCnt="0"/>
      <dgm:spPr/>
    </dgm:pt>
    <dgm:pt modelId="{3AF4758D-F962-49ED-B7CF-1D2EE28E8BDA}" type="pres">
      <dgm:prSet presAssocID="{74E852AF-3645-476D-89DA-6863B154237E}" presName="imgShp" presStyleLbl="fgImgPlace1" presStyleIdx="0" presStyleCnt="2"/>
      <dgm:spPr/>
    </dgm:pt>
    <dgm:pt modelId="{1D01F24A-BCE0-46DA-AEB9-79A5812ED82F}" type="pres">
      <dgm:prSet presAssocID="{74E852AF-3645-476D-89DA-6863B154237E}" presName="txShp" presStyleLbl="node1" presStyleIdx="0" presStyleCnt="2" custLinFactNeighborX="10174" custLinFactNeighborY="-2712">
        <dgm:presLayoutVars>
          <dgm:bulletEnabled val="1"/>
        </dgm:presLayoutVars>
      </dgm:prSet>
      <dgm:spPr/>
      <dgm:t>
        <a:bodyPr/>
        <a:lstStyle/>
        <a:p>
          <a:endParaRPr lang="en-US"/>
        </a:p>
      </dgm:t>
    </dgm:pt>
    <dgm:pt modelId="{513EA507-EEC2-4FED-89C1-704B9AB7E631}" type="pres">
      <dgm:prSet presAssocID="{047D2B97-BF56-4983-AB56-61E2FB908A5D}" presName="spacing" presStyleCnt="0"/>
      <dgm:spPr/>
    </dgm:pt>
    <dgm:pt modelId="{9E8FD0A2-ACF0-4EDD-B7AD-8A3F61502730}" type="pres">
      <dgm:prSet presAssocID="{9F50AF11-F8BA-4570-97B9-453DF405349A}" presName="composite" presStyleCnt="0"/>
      <dgm:spPr/>
    </dgm:pt>
    <dgm:pt modelId="{D6586053-4133-43CB-8C92-6832C9AA14A6}" type="pres">
      <dgm:prSet presAssocID="{9F50AF11-F8BA-4570-97B9-453DF405349A}" presName="imgShp" presStyleLbl="fgImgPlace1" presStyleIdx="1" presStyleCnt="2" custLinFactNeighborX="-1619" custLinFactNeighborY="-2002"/>
      <dgm:spPr/>
    </dgm:pt>
    <dgm:pt modelId="{068580E8-F4E5-4AC3-9149-EDC46E3B5997}" type="pres">
      <dgm:prSet presAssocID="{9F50AF11-F8BA-4570-97B9-453DF405349A}" presName="txShp" presStyleLbl="node1" presStyleIdx="1" presStyleCnt="2" custLinFactNeighborX="9958" custLinFactNeighborY="-3580">
        <dgm:presLayoutVars>
          <dgm:bulletEnabled val="1"/>
        </dgm:presLayoutVars>
      </dgm:prSet>
      <dgm:spPr/>
      <dgm:t>
        <a:bodyPr/>
        <a:lstStyle/>
        <a:p>
          <a:endParaRPr lang="en-US"/>
        </a:p>
      </dgm:t>
    </dgm:pt>
  </dgm:ptLst>
  <dgm:cxnLst>
    <dgm:cxn modelId="{F0463BFC-EFE2-4AC4-8D52-83685C3CCC81}" srcId="{157FCC7A-18CE-426F-8FD8-6E8BC4A66779}" destId="{74E852AF-3645-476D-89DA-6863B154237E}" srcOrd="0" destOrd="0" parTransId="{473F6E1C-3E76-4C79-B2B8-18EB00059678}" sibTransId="{047D2B97-BF56-4983-AB56-61E2FB908A5D}"/>
    <dgm:cxn modelId="{A201F27A-D6C4-4475-97E0-EC35E338A409}" srcId="{157FCC7A-18CE-426F-8FD8-6E8BC4A66779}" destId="{9F50AF11-F8BA-4570-97B9-453DF405349A}" srcOrd="1" destOrd="0" parTransId="{F6D34614-1B45-49A6-A09E-5A88DE6B1129}" sibTransId="{AD0ABC22-5DD6-4C17-BA03-BEAFE8613A0C}"/>
    <dgm:cxn modelId="{DE76FBDC-0C70-4E93-896A-F2AEB9DB238D}" type="presOf" srcId="{157FCC7A-18CE-426F-8FD8-6E8BC4A66779}" destId="{9C0A0921-4027-4A5D-9A58-51906BC036F2}" srcOrd="0" destOrd="0" presId="urn:microsoft.com/office/officeart/2005/8/layout/vList3"/>
    <dgm:cxn modelId="{CB31198D-70B5-433D-A04E-D50DFC303D35}" type="presOf" srcId="{9F50AF11-F8BA-4570-97B9-453DF405349A}" destId="{068580E8-F4E5-4AC3-9149-EDC46E3B5997}" srcOrd="0" destOrd="0" presId="urn:microsoft.com/office/officeart/2005/8/layout/vList3"/>
    <dgm:cxn modelId="{0248E679-2787-46B5-BC2C-634F6398BADB}" type="presOf" srcId="{74E852AF-3645-476D-89DA-6863B154237E}" destId="{1D01F24A-BCE0-46DA-AEB9-79A5812ED82F}" srcOrd="0" destOrd="0" presId="urn:microsoft.com/office/officeart/2005/8/layout/vList3"/>
    <dgm:cxn modelId="{559BDE52-E7F9-43DE-BE36-F14C02BF59EF}" type="presParOf" srcId="{9C0A0921-4027-4A5D-9A58-51906BC036F2}" destId="{A12C7776-F03A-437B-A5B7-FAEB08333783}" srcOrd="0" destOrd="0" presId="urn:microsoft.com/office/officeart/2005/8/layout/vList3"/>
    <dgm:cxn modelId="{78B02190-72F8-43B0-B472-1BC8D7D09861}" type="presParOf" srcId="{A12C7776-F03A-437B-A5B7-FAEB08333783}" destId="{3AF4758D-F962-49ED-B7CF-1D2EE28E8BDA}" srcOrd="0" destOrd="0" presId="urn:microsoft.com/office/officeart/2005/8/layout/vList3"/>
    <dgm:cxn modelId="{055506EA-DE60-49CE-B6BB-82CF51C92837}" type="presParOf" srcId="{A12C7776-F03A-437B-A5B7-FAEB08333783}" destId="{1D01F24A-BCE0-46DA-AEB9-79A5812ED82F}" srcOrd="1" destOrd="0" presId="urn:microsoft.com/office/officeart/2005/8/layout/vList3"/>
    <dgm:cxn modelId="{99439BB1-042A-4C31-9E92-FBEC6B1429BC}" type="presParOf" srcId="{9C0A0921-4027-4A5D-9A58-51906BC036F2}" destId="{513EA507-EEC2-4FED-89C1-704B9AB7E631}" srcOrd="1" destOrd="0" presId="urn:microsoft.com/office/officeart/2005/8/layout/vList3"/>
    <dgm:cxn modelId="{B6C3E0BD-CFD4-49C3-A658-5A957B7552F7}" type="presParOf" srcId="{9C0A0921-4027-4A5D-9A58-51906BC036F2}" destId="{9E8FD0A2-ACF0-4EDD-B7AD-8A3F61502730}" srcOrd="2" destOrd="0" presId="urn:microsoft.com/office/officeart/2005/8/layout/vList3"/>
    <dgm:cxn modelId="{15073119-E764-47F3-8189-B56F519CCA70}" type="presParOf" srcId="{9E8FD0A2-ACF0-4EDD-B7AD-8A3F61502730}" destId="{D6586053-4133-43CB-8C92-6832C9AA14A6}" srcOrd="0" destOrd="0" presId="urn:microsoft.com/office/officeart/2005/8/layout/vList3"/>
    <dgm:cxn modelId="{5DF0963D-BE6B-4D41-97FB-989DDE8E24FF}" type="presParOf" srcId="{9E8FD0A2-ACF0-4EDD-B7AD-8A3F61502730}" destId="{068580E8-F4E5-4AC3-9149-EDC46E3B599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E5992-811C-4461-91F5-98CC33588170}">
      <dsp:nvSpPr>
        <dsp:cNvPr id="0" name=""/>
        <dsp:cNvSpPr/>
      </dsp:nvSpPr>
      <dsp:spPr>
        <a:xfrm>
          <a:off x="7863" y="1392676"/>
          <a:ext cx="2350214" cy="141012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AU" sz="2000" b="0" i="0" kern="1200"/>
            <a:t>OFFER </a:t>
          </a:r>
          <a:endParaRPr lang="en-AU" sz="2000" kern="1200"/>
        </a:p>
      </dsp:txBody>
      <dsp:txXfrm>
        <a:off x="49164" y="1433977"/>
        <a:ext cx="2267612" cy="1327526"/>
      </dsp:txXfrm>
    </dsp:sp>
    <dsp:sp modelId="{D4616EED-8A6A-4678-BA6E-36F81B7A36A0}">
      <dsp:nvSpPr>
        <dsp:cNvPr id="0" name=""/>
        <dsp:cNvSpPr/>
      </dsp:nvSpPr>
      <dsp:spPr>
        <a:xfrm>
          <a:off x="2593098" y="1806313"/>
          <a:ext cx="498245" cy="5828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593098" y="1922884"/>
        <a:ext cx="348772" cy="349711"/>
      </dsp:txXfrm>
    </dsp:sp>
    <dsp:sp modelId="{97B8929A-72A3-429C-99C2-97E673B6443B}">
      <dsp:nvSpPr>
        <dsp:cNvPr id="0" name=""/>
        <dsp:cNvSpPr/>
      </dsp:nvSpPr>
      <dsp:spPr>
        <a:xfrm>
          <a:off x="3298163" y="1392676"/>
          <a:ext cx="2350214" cy="141012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AU" sz="2000" b="0" i="0" kern="1200" dirty="0"/>
            <a:t>ACCEPTANCE</a:t>
          </a:r>
          <a:endParaRPr lang="en-AU" sz="2000" kern="1200" dirty="0"/>
        </a:p>
      </dsp:txBody>
      <dsp:txXfrm>
        <a:off x="3339464" y="1433977"/>
        <a:ext cx="2267612" cy="1327526"/>
      </dsp:txXfrm>
    </dsp:sp>
    <dsp:sp modelId="{6CEEE5F9-466A-46BC-9814-CBA658E29E45}">
      <dsp:nvSpPr>
        <dsp:cNvPr id="0" name=""/>
        <dsp:cNvSpPr/>
      </dsp:nvSpPr>
      <dsp:spPr>
        <a:xfrm>
          <a:off x="5883399" y="1806313"/>
          <a:ext cx="498245" cy="5828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883399" y="1922884"/>
        <a:ext cx="348772" cy="349711"/>
      </dsp:txXfrm>
    </dsp:sp>
    <dsp:sp modelId="{F71F66FA-677D-46A1-8349-2BCEC0520B0D}">
      <dsp:nvSpPr>
        <dsp:cNvPr id="0" name=""/>
        <dsp:cNvSpPr/>
      </dsp:nvSpPr>
      <dsp:spPr>
        <a:xfrm>
          <a:off x="6588463" y="1392676"/>
          <a:ext cx="2350214" cy="141012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AU" sz="2000" b="0" i="0" kern="1200"/>
            <a:t>CONSIDERATION</a:t>
          </a:r>
          <a:endParaRPr lang="en-AU" sz="2000" kern="1200"/>
        </a:p>
      </dsp:txBody>
      <dsp:txXfrm>
        <a:off x="6629764" y="1433977"/>
        <a:ext cx="2267612" cy="1327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0B66B-4C99-4C9A-89F9-8F1D6AC9821C}">
      <dsp:nvSpPr>
        <dsp:cNvPr id="0" name=""/>
        <dsp:cNvSpPr/>
      </dsp:nvSpPr>
      <dsp:spPr>
        <a:xfrm>
          <a:off x="3174720" y="1305"/>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a:t>If/Then variables</a:t>
          </a:r>
          <a:endParaRPr lang="en-AU" sz="1400" kern="1200"/>
        </a:p>
      </dsp:txBody>
      <dsp:txXfrm>
        <a:off x="3211834" y="38419"/>
        <a:ext cx="3497333" cy="686066"/>
      </dsp:txXfrm>
    </dsp:sp>
    <dsp:sp modelId="{0ECC5A22-BCCC-4279-8003-BE7CB94A5386}">
      <dsp:nvSpPr>
        <dsp:cNvPr id="0" name=""/>
        <dsp:cNvSpPr/>
      </dsp:nvSpPr>
      <dsp:spPr>
        <a:xfrm>
          <a:off x="3174720" y="799614"/>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dirty="0"/>
            <a:t>Proof of performance –avoids dispute resolution on the basis of data proving the contractual performance</a:t>
          </a:r>
          <a:endParaRPr lang="en-AU" sz="1400" kern="1200" dirty="0"/>
        </a:p>
      </dsp:txBody>
      <dsp:txXfrm>
        <a:off x="3211834" y="836728"/>
        <a:ext cx="3497333" cy="686066"/>
      </dsp:txXfrm>
    </dsp:sp>
    <dsp:sp modelId="{0A5C991A-4769-45DE-9657-882E8BAA2799}">
      <dsp:nvSpPr>
        <dsp:cNvPr id="0" name=""/>
        <dsp:cNvSpPr/>
      </dsp:nvSpPr>
      <dsp:spPr>
        <a:xfrm>
          <a:off x="3174720" y="1597923"/>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dirty="0"/>
            <a:t>Any addendums, additional documents can be a part of this</a:t>
          </a:r>
          <a:endParaRPr lang="en-AU" sz="1400" kern="1200" dirty="0"/>
        </a:p>
      </dsp:txBody>
      <dsp:txXfrm>
        <a:off x="3211834" y="1635037"/>
        <a:ext cx="3497333" cy="686066"/>
      </dsp:txXfrm>
    </dsp:sp>
    <dsp:sp modelId="{527B1F8A-B833-4612-A4A8-C1E5FE1A0BA6}">
      <dsp:nvSpPr>
        <dsp:cNvPr id="0" name=""/>
        <dsp:cNvSpPr/>
      </dsp:nvSpPr>
      <dsp:spPr>
        <a:xfrm>
          <a:off x="3174720" y="2396232"/>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dirty="0"/>
            <a:t>Add a signatory</a:t>
          </a:r>
          <a:endParaRPr lang="en-AU" sz="1400" kern="1200" dirty="0"/>
        </a:p>
      </dsp:txBody>
      <dsp:txXfrm>
        <a:off x="3211834" y="2433346"/>
        <a:ext cx="3497333" cy="686066"/>
      </dsp:txXfrm>
    </dsp:sp>
    <dsp:sp modelId="{95828359-91F1-4F38-8437-6293EA4C9FA2}">
      <dsp:nvSpPr>
        <dsp:cNvPr id="0" name=""/>
        <dsp:cNvSpPr/>
      </dsp:nvSpPr>
      <dsp:spPr>
        <a:xfrm>
          <a:off x="3174720" y="3194541"/>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dirty="0"/>
            <a:t>Provide for pre-payment in escrow</a:t>
          </a:r>
          <a:endParaRPr lang="en-AU" sz="1400" kern="1200" dirty="0"/>
        </a:p>
      </dsp:txBody>
      <dsp:txXfrm>
        <a:off x="3211834" y="3231655"/>
        <a:ext cx="3497333" cy="686066"/>
      </dsp:txXfrm>
    </dsp:sp>
    <dsp:sp modelId="{1D2A699D-3EB4-4B0E-AE83-6112E9F8B736}">
      <dsp:nvSpPr>
        <dsp:cNvPr id="0" name=""/>
        <dsp:cNvSpPr/>
      </dsp:nvSpPr>
      <dsp:spPr>
        <a:xfrm>
          <a:off x="3174720" y="3992850"/>
          <a:ext cx="3571561" cy="76029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AU" sz="1400" b="0" i="0" kern="1200" dirty="0"/>
            <a:t>Reliable reputation about fulfilment of future agreements</a:t>
          </a:r>
          <a:endParaRPr lang="en-AU" sz="1400" kern="1200" dirty="0"/>
        </a:p>
      </dsp:txBody>
      <dsp:txXfrm>
        <a:off x="3211834" y="4029964"/>
        <a:ext cx="3497333" cy="6860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1F24A-BCE0-46DA-AEB9-79A5812ED82F}">
      <dsp:nvSpPr>
        <dsp:cNvPr id="0" name=""/>
        <dsp:cNvSpPr/>
      </dsp:nvSpPr>
      <dsp:spPr>
        <a:xfrm rot="10800000">
          <a:off x="3035011" y="0"/>
          <a:ext cx="6871529" cy="2420413"/>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7335" tIns="53340" rIns="99568" bIns="53340" numCol="1" spcCol="1270" anchor="ctr" anchorCtr="0">
          <a:noAutofit/>
        </a:bodyPr>
        <a:lstStyle/>
        <a:p>
          <a:pPr lvl="0" algn="ctr" defTabSz="622300" rtl="0">
            <a:lnSpc>
              <a:spcPct val="90000"/>
            </a:lnSpc>
            <a:spcBef>
              <a:spcPct val="0"/>
            </a:spcBef>
            <a:spcAft>
              <a:spcPct val="35000"/>
            </a:spcAft>
          </a:pPr>
          <a:r>
            <a:rPr lang="en-AU" sz="1400" b="0" u="none" kern="1200" dirty="0">
              <a:effectLst/>
              <a:latin typeface="Times New Roman" panose="02020603050405020304" pitchFamily="18" charset="0"/>
              <a:ea typeface="Calibri" panose="020F0502020204030204" pitchFamily="34" charset="0"/>
              <a:cs typeface="Times New Roman" panose="02020603050405020304" pitchFamily="18" charset="0"/>
            </a:rPr>
            <a:t>Privacy implications (hard to wiretap).</a:t>
          </a:r>
        </a:p>
        <a:p>
          <a:pPr lvl="0" algn="ctr" defTabSz="622300" rtl="0">
            <a:lnSpc>
              <a:spcPct val="90000"/>
            </a:lnSpc>
            <a:spcBef>
              <a:spcPct val="0"/>
            </a:spcBef>
            <a:spcAft>
              <a:spcPct val="35000"/>
            </a:spcAft>
          </a:pPr>
          <a:r>
            <a:rPr lang="en-AU" sz="1400" b="0" u="none" kern="1200" dirty="0">
              <a:effectLst/>
              <a:latin typeface="Times New Roman" panose="02020603050405020304" pitchFamily="18" charset="0"/>
              <a:ea typeface="Calibri" panose="020F0502020204030204" pitchFamily="34" charset="0"/>
              <a:cs typeface="Times New Roman" panose="02020603050405020304" pitchFamily="18" charset="0"/>
            </a:rPr>
            <a:t>Cross border transactions.</a:t>
          </a:r>
        </a:p>
        <a:p>
          <a:pPr lvl="0" algn="ctr" defTabSz="622300" rtl="0">
            <a:lnSpc>
              <a:spcPct val="90000"/>
            </a:lnSpc>
            <a:spcBef>
              <a:spcPct val="0"/>
            </a:spcBef>
            <a:spcAft>
              <a:spcPct val="35000"/>
            </a:spcAft>
          </a:pPr>
          <a:r>
            <a:rPr lang="en-AU" sz="1400" b="0" u="none" kern="1200" dirty="0">
              <a:effectLst/>
              <a:latin typeface="Times New Roman" panose="02020603050405020304" pitchFamily="18" charset="0"/>
              <a:ea typeface="Calibri" panose="020F0502020204030204" pitchFamily="34" charset="0"/>
              <a:cs typeface="Times New Roman" panose="02020603050405020304" pitchFamily="18" charset="0"/>
            </a:rPr>
            <a:t>Lack of regulation in a decentralized marketplace where effectively blockchain gets rid of a ‘clearinghouse’.</a:t>
          </a:r>
        </a:p>
        <a:p>
          <a:pPr lvl="0" algn="ctr" defTabSz="622300" rtl="0">
            <a:lnSpc>
              <a:spcPct val="90000"/>
            </a:lnSpc>
            <a:spcBef>
              <a:spcPct val="0"/>
            </a:spcBef>
            <a:spcAft>
              <a:spcPct val="35000"/>
            </a:spcAft>
          </a:pPr>
          <a:r>
            <a:rPr lang="en-AU" sz="1400" b="0" u="none" kern="1200" dirty="0">
              <a:effectLst/>
              <a:latin typeface="Times New Roman" panose="02020603050405020304" pitchFamily="18" charset="0"/>
              <a:ea typeface="Calibri" panose="020F0502020204030204" pitchFamily="34" charset="0"/>
              <a:cs typeface="Times New Roman" panose="02020603050405020304" pitchFamily="18" charset="0"/>
            </a:rPr>
            <a:t>Decentralised market – with no middleman, no regulation, need for licensed market is reduced. What does this mean for the public at large? -fluctuations in financial instrument prices.</a:t>
          </a:r>
        </a:p>
        <a:p>
          <a:pPr lvl="0" algn="ctr" defTabSz="622300" rtl="0">
            <a:lnSpc>
              <a:spcPct val="90000"/>
            </a:lnSpc>
            <a:spcBef>
              <a:spcPct val="0"/>
            </a:spcBef>
            <a:spcAft>
              <a:spcPct val="35000"/>
            </a:spcAft>
          </a:pPr>
          <a:r>
            <a:rPr lang="en-AU" sz="1400" b="0" u="none" kern="1200" dirty="0">
              <a:effectLst/>
              <a:latin typeface="Times New Roman" panose="02020603050405020304" pitchFamily="18" charset="0"/>
              <a:ea typeface="Calibri" panose="020F0502020204030204" pitchFamily="34" charset="0"/>
              <a:cs typeface="Times New Roman" panose="02020603050405020304" pitchFamily="18" charset="0"/>
            </a:rPr>
            <a:t>Regulatory aspect – difficult to clamp down on illegal activity – Banks and financial institutions – KYC and anti-money laundering.</a:t>
          </a:r>
          <a:endParaRPr lang="en-AU" sz="1100" b="0" u="sng" kern="1200" dirty="0">
            <a:latin typeface="Times New Roman" panose="02020603050405020304" pitchFamily="18" charset="0"/>
            <a:cs typeface="Times New Roman" panose="02020603050405020304" pitchFamily="18" charset="0"/>
          </a:endParaRPr>
        </a:p>
      </dsp:txBody>
      <dsp:txXfrm rot="10800000">
        <a:off x="3640114" y="0"/>
        <a:ext cx="6266426" cy="2420413"/>
      </dsp:txXfrm>
    </dsp:sp>
    <dsp:sp modelId="{3AF4758D-F962-49ED-B7CF-1D2EE28E8BDA}">
      <dsp:nvSpPr>
        <dsp:cNvPr id="0" name=""/>
        <dsp:cNvSpPr/>
      </dsp:nvSpPr>
      <dsp:spPr>
        <a:xfrm>
          <a:off x="1125695" y="1240"/>
          <a:ext cx="2420413" cy="2420413"/>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580E8-F4E5-4AC3-9149-EDC46E3B5997}">
      <dsp:nvSpPr>
        <dsp:cNvPr id="0" name=""/>
        <dsp:cNvSpPr/>
      </dsp:nvSpPr>
      <dsp:spPr>
        <a:xfrm rot="10800000">
          <a:off x="3020169" y="3057514"/>
          <a:ext cx="6871529" cy="2420413"/>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7335" tIns="60960" rIns="113792" bIns="60960" numCol="1" spcCol="1270" anchor="ctr" anchorCtr="0">
          <a:noAutofit/>
        </a:bodyPr>
        <a:lstStyle/>
        <a:p>
          <a:pPr lvl="0" algn="ctr" defTabSz="711200">
            <a:lnSpc>
              <a:spcPct val="90000"/>
            </a:lnSpc>
            <a:spcBef>
              <a:spcPct val="0"/>
            </a:spcBef>
            <a:spcAft>
              <a:spcPct val="35000"/>
            </a:spcAft>
          </a:pPr>
          <a:r>
            <a:rPr lang="en-AU" sz="1600" kern="1200" dirty="0">
              <a:effectLst/>
              <a:latin typeface="Times New Roman" panose="02020603050405020304" pitchFamily="18" charset="0"/>
              <a:ea typeface="Calibri" panose="020F0502020204030204" pitchFamily="34" charset="0"/>
              <a:cs typeface="Times New Roman" panose="02020603050405020304" pitchFamily="18" charset="0"/>
            </a:rPr>
            <a:t>No requirement for a clearing house/ middleman and therefore no e-commerce delays.</a:t>
          </a:r>
        </a:p>
        <a:p>
          <a:pPr lvl="0" algn="ctr" defTabSz="711200">
            <a:lnSpc>
              <a:spcPct val="90000"/>
            </a:lnSpc>
            <a:spcBef>
              <a:spcPct val="0"/>
            </a:spcBef>
            <a:spcAft>
              <a:spcPct val="35000"/>
            </a:spcAft>
          </a:pPr>
          <a:r>
            <a:rPr lang="en-AU" sz="1600" kern="1200" dirty="0">
              <a:effectLst/>
              <a:latin typeface="Times New Roman" panose="02020603050405020304" pitchFamily="18" charset="0"/>
              <a:ea typeface="Calibri" panose="020F0502020204030204" pitchFamily="34" charset="0"/>
              <a:cs typeface="Times New Roman" panose="02020603050405020304" pitchFamily="18" charset="0"/>
            </a:rPr>
            <a:t>Ease of use.</a:t>
          </a:r>
        </a:p>
        <a:p>
          <a:pPr lvl="0" algn="ctr" defTabSz="711200">
            <a:lnSpc>
              <a:spcPct val="90000"/>
            </a:lnSpc>
            <a:spcBef>
              <a:spcPct val="0"/>
            </a:spcBef>
            <a:spcAft>
              <a:spcPct val="35000"/>
            </a:spcAft>
          </a:pPr>
          <a:r>
            <a:rPr lang="en-AU" sz="1600" kern="1200" dirty="0">
              <a:effectLst/>
              <a:latin typeface="Times New Roman" panose="02020603050405020304" pitchFamily="18" charset="0"/>
              <a:ea typeface="Calibri" panose="020F0502020204030204" pitchFamily="34" charset="0"/>
              <a:cs typeface="Times New Roman" panose="02020603050405020304" pitchFamily="18" charset="0"/>
            </a:rPr>
            <a:t>Transparency in governance.</a:t>
          </a:r>
        </a:p>
        <a:p>
          <a:pPr lvl="0" algn="ctr" defTabSz="711200">
            <a:lnSpc>
              <a:spcPct val="90000"/>
            </a:lnSpc>
            <a:spcBef>
              <a:spcPct val="0"/>
            </a:spcBef>
            <a:spcAft>
              <a:spcPct val="35000"/>
            </a:spcAft>
          </a:pPr>
          <a:r>
            <a:rPr lang="en-AU" sz="1600" kern="1200" dirty="0">
              <a:effectLst/>
              <a:latin typeface="Times New Roman" panose="02020603050405020304" pitchFamily="18" charset="0"/>
              <a:ea typeface="Calibri" panose="020F0502020204030204" pitchFamily="34" charset="0"/>
              <a:cs typeface="Times New Roman" panose="02020603050405020304" pitchFamily="18" charset="0"/>
            </a:rPr>
            <a:t>From archiving perspective – Proof /evidence of timestamping/ existence – Once entered cannot be undone.</a:t>
          </a:r>
        </a:p>
        <a:p>
          <a:pPr lvl="0" algn="ctr" defTabSz="711200">
            <a:lnSpc>
              <a:spcPct val="90000"/>
            </a:lnSpc>
            <a:spcBef>
              <a:spcPct val="0"/>
            </a:spcBef>
            <a:spcAft>
              <a:spcPct val="35000"/>
            </a:spcAft>
          </a:pPr>
          <a:r>
            <a:rPr lang="en-AU" sz="1600" kern="1200" dirty="0">
              <a:effectLst/>
              <a:latin typeface="Times New Roman" panose="02020603050405020304" pitchFamily="18" charset="0"/>
              <a:ea typeface="Calibri" panose="020F0502020204030204" pitchFamily="34" charset="0"/>
              <a:cs typeface="Times New Roman" panose="02020603050405020304" pitchFamily="18" charset="0"/>
            </a:rPr>
            <a:t>Thomas Friedman’s ‘Lexus and the Olive Tree’ and how this ties in with globalisation.</a:t>
          </a:r>
          <a:endParaRPr lang="en-AU" sz="1600" kern="1200" dirty="0">
            <a:latin typeface="Times New Roman" panose="02020603050405020304" pitchFamily="18" charset="0"/>
            <a:cs typeface="Times New Roman" panose="02020603050405020304" pitchFamily="18" charset="0"/>
          </a:endParaRPr>
        </a:p>
      </dsp:txBody>
      <dsp:txXfrm rot="10800000">
        <a:off x="3625272" y="3057514"/>
        <a:ext cx="6266426" cy="2420413"/>
      </dsp:txXfrm>
    </dsp:sp>
    <dsp:sp modelId="{D6586053-4133-43CB-8C92-6832C9AA14A6}">
      <dsp:nvSpPr>
        <dsp:cNvPr id="0" name=""/>
        <dsp:cNvSpPr/>
      </dsp:nvSpPr>
      <dsp:spPr>
        <a:xfrm>
          <a:off x="1086508" y="3095709"/>
          <a:ext cx="2420413" cy="2420413"/>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69000"/>
                <a:hueMod val="108000"/>
                <a:satMod val="164000"/>
                <a:lumMod val="74000"/>
              </a:schemeClr>
              <a:schemeClr val="bg2">
                <a:tint val="96000"/>
                <a:hueMod val="88000"/>
                <a:satMod val="140000"/>
                <a:lumMod val="132000"/>
              </a:schemeClr>
            </a:duotone>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3/11/2016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openbazaar.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799"/>
            <a:ext cx="8825658" cy="3329581"/>
          </a:xfrm>
        </p:spPr>
        <p:txBody>
          <a:bodyPr/>
          <a:lstStyle/>
          <a:p>
            <a:r>
              <a:rPr lang="en-AU" sz="8800" dirty="0">
                <a:latin typeface="Times New Roman" panose="02020603050405020304" pitchFamily="18" charset="0"/>
                <a:cs typeface="Times New Roman" panose="02020603050405020304" pitchFamily="18" charset="0"/>
              </a:rPr>
              <a:t>SMART CONTRACTS</a:t>
            </a:r>
          </a:p>
        </p:txBody>
      </p:sp>
      <p:sp>
        <p:nvSpPr>
          <p:cNvPr id="3" name="Subtitle 2"/>
          <p:cNvSpPr>
            <a:spLocks noGrp="1"/>
          </p:cNvSpPr>
          <p:nvPr>
            <p:ph type="subTitle" idx="1"/>
          </p:nvPr>
        </p:nvSpPr>
        <p:spPr/>
        <p:txBody>
          <a:bodyPr/>
          <a:lstStyle/>
          <a:p>
            <a:r>
              <a:rPr lang="en-AU" dirty="0"/>
              <a:t>A </a:t>
            </a:r>
            <a:r>
              <a:rPr lang="en-AU" dirty="0" smtClean="0"/>
              <a:t>deconstruction</a:t>
            </a:r>
          </a:p>
          <a:p>
            <a:r>
              <a:rPr lang="en-AU" dirty="0" smtClean="0"/>
              <a:t>PAYAL K</a:t>
            </a:r>
          </a:p>
          <a:p>
            <a:endParaRPr lang="en-AU" dirty="0"/>
          </a:p>
        </p:txBody>
      </p:sp>
      <p:pic>
        <p:nvPicPr>
          <p:cNvPr id="5" name="Picture 4"/>
          <p:cNvPicPr>
            <a:picLocks noChangeAspect="1"/>
          </p:cNvPicPr>
          <p:nvPr/>
        </p:nvPicPr>
        <p:blipFill>
          <a:blip r:embed="rId2"/>
          <a:stretch>
            <a:fillRect/>
          </a:stretch>
        </p:blipFill>
        <p:spPr>
          <a:xfrm>
            <a:off x="1110421" y="748377"/>
            <a:ext cx="4457363" cy="1066922"/>
          </a:xfrm>
          <a:prstGeom prst="rect">
            <a:avLst/>
          </a:prstGeom>
        </p:spPr>
      </p:pic>
    </p:spTree>
    <p:extLst>
      <p:ext uri="{BB962C8B-B14F-4D97-AF65-F5344CB8AC3E}">
        <p14:creationId xmlns:p14="http://schemas.microsoft.com/office/powerpoint/2010/main" val="3259179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410515"/>
            <a:ext cx="9404723" cy="1400530"/>
          </a:xfrm>
        </p:spPr>
        <p:txBody>
          <a:bodyPr/>
          <a:lstStyle/>
          <a:p>
            <a:r>
              <a:rPr lang="en-AU" sz="6000" dirty="0">
                <a:latin typeface="Times New Roman" panose="02020603050405020304" pitchFamily="18" charset="0"/>
                <a:cs typeface="Times New Roman" panose="02020603050405020304" pitchFamily="18" charset="0"/>
              </a:rPr>
              <a:t>			</a:t>
            </a:r>
            <a:r>
              <a:rPr lang="en-AU" sz="4800" dirty="0">
                <a:latin typeface="Times New Roman" panose="02020603050405020304" pitchFamily="18" charset="0"/>
                <a:cs typeface="Times New Roman" panose="02020603050405020304" pitchFamily="18" charset="0"/>
              </a:rPr>
              <a:t>PREMISE OF DISCUSSION</a:t>
            </a:r>
          </a:p>
        </p:txBody>
      </p:sp>
      <p:sp>
        <p:nvSpPr>
          <p:cNvPr id="3" name="Content Placeholder 2"/>
          <p:cNvSpPr>
            <a:spLocks noGrp="1"/>
          </p:cNvSpPr>
          <p:nvPr>
            <p:ph idx="1"/>
          </p:nvPr>
        </p:nvSpPr>
        <p:spPr>
          <a:xfrm>
            <a:off x="1103313" y="2052918"/>
            <a:ext cx="9985398" cy="4195481"/>
          </a:xfrm>
        </p:spPr>
        <p:txBody>
          <a:bodyPr/>
          <a:lstStyle/>
          <a:p>
            <a:pPr algn="just"/>
            <a:r>
              <a:rPr lang="en-AU" sz="3200" dirty="0">
                <a:latin typeface="Times New Roman" panose="02020603050405020304" pitchFamily="18" charset="0"/>
                <a:cs typeface="Times New Roman" panose="02020603050405020304" pitchFamily="18" charset="0"/>
              </a:rPr>
              <a:t>Premise of discussion – Smart contracts are the way of the future, but need to be sufficiently ‘tweaked’ to reduce the gap between the law as it stands today and smart contract mechanisms.</a:t>
            </a:r>
          </a:p>
          <a:p>
            <a:pPr algn="just"/>
            <a:r>
              <a:rPr lang="en-AU" sz="3200" dirty="0">
                <a:latin typeface="Times New Roman" panose="02020603050405020304" pitchFamily="18" charset="0"/>
                <a:cs typeface="Times New Roman" panose="02020603050405020304" pitchFamily="18" charset="0"/>
              </a:rPr>
              <a:t>The idea of today’s discussion is to effectively reverse engineer a smart contract to make it </a:t>
            </a:r>
            <a:r>
              <a:rPr lang="en-AU" sz="3200" i="1" dirty="0">
                <a:latin typeface="Times New Roman" panose="02020603050405020304" pitchFamily="18" charset="0"/>
                <a:cs typeface="Times New Roman" panose="02020603050405020304" pitchFamily="18" charset="0"/>
              </a:rPr>
              <a:t>worthy to stand a judicial test.</a:t>
            </a:r>
          </a:p>
          <a:p>
            <a:pPr marL="0" indent="0">
              <a:buNone/>
            </a:pPr>
            <a:endParaRPr lang="en-AU" sz="2400" dirty="0"/>
          </a:p>
          <a:p>
            <a:endParaRPr lang="en-AU" dirty="0"/>
          </a:p>
        </p:txBody>
      </p:sp>
    </p:spTree>
    <p:extLst>
      <p:ext uri="{BB962C8B-B14F-4D97-AF65-F5344CB8AC3E}">
        <p14:creationId xmlns:p14="http://schemas.microsoft.com/office/powerpoint/2010/main" val="243684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264" y="452718"/>
            <a:ext cx="10210778" cy="1400530"/>
          </a:xfrm>
        </p:spPr>
        <p:txBody>
          <a:bodyPr/>
          <a:lstStyle/>
          <a:p>
            <a:r>
              <a:rPr lang="en-AU" sz="3600" dirty="0">
                <a:latin typeface="Times New Roman" panose="02020603050405020304" pitchFamily="18" charset="0"/>
                <a:cs typeface="Times New Roman" panose="02020603050405020304" pitchFamily="18" charset="0"/>
              </a:rPr>
              <a:t>COMPONENTS OF A </a:t>
            </a:r>
            <a:r>
              <a:rPr lang="en-AU" sz="3600" b="1" i="1" dirty="0">
                <a:latin typeface="Times New Roman" panose="02020603050405020304" pitchFamily="18" charset="0"/>
                <a:cs typeface="Times New Roman" panose="02020603050405020304" pitchFamily="18" charset="0"/>
              </a:rPr>
              <a:t>TRADITIONAL </a:t>
            </a:r>
            <a:r>
              <a:rPr lang="en-AU" sz="3600" dirty="0">
                <a:latin typeface="Times New Roman" panose="02020603050405020304" pitchFamily="18" charset="0"/>
                <a:cs typeface="Times New Roman" panose="02020603050405020304" pitchFamily="18" charset="0"/>
              </a:rPr>
              <a:t>CONTRACT</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488828668"/>
              </p:ext>
            </p:extLst>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6081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                 </a:t>
            </a:r>
            <a:r>
              <a:rPr lang="en-AU" sz="4000" dirty="0">
                <a:latin typeface="Times New Roman" panose="02020603050405020304" pitchFamily="18" charset="0"/>
                <a:cs typeface="Times New Roman" panose="02020603050405020304" pitchFamily="18" charset="0"/>
              </a:rPr>
              <a:t>TESTS TO BE SATISFIED</a:t>
            </a:r>
            <a:endParaRPr lang="en-AU"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193182" y="1725769"/>
            <a:ext cx="11758410" cy="4507606"/>
          </a:xfrm>
          <a:prstGeom prst="rect">
            <a:avLst/>
          </a:prstGeom>
        </p:spPr>
      </p:pic>
    </p:spTree>
    <p:extLst>
      <p:ext uri="{BB962C8B-B14F-4D97-AF65-F5344CB8AC3E}">
        <p14:creationId xmlns:p14="http://schemas.microsoft.com/office/powerpoint/2010/main" val="2929057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			ROLE OF THE JUDICIARY</a:t>
            </a:r>
          </a:p>
        </p:txBody>
      </p:sp>
      <p:sp>
        <p:nvSpPr>
          <p:cNvPr id="3" name="Content Placeholder 2"/>
          <p:cNvSpPr>
            <a:spLocks noGrp="1"/>
          </p:cNvSpPr>
          <p:nvPr>
            <p:ph idx="1"/>
          </p:nvPr>
        </p:nvSpPr>
        <p:spPr/>
        <p:txBody>
          <a:bodyPr/>
          <a:lstStyle/>
          <a:p>
            <a:r>
              <a:rPr lang="en-AU" dirty="0"/>
              <a:t>Why have judicial intervention for contracts?</a:t>
            </a:r>
          </a:p>
          <a:p>
            <a:endParaRPr lang="en-AU" dirty="0"/>
          </a:p>
          <a:p>
            <a:pPr marL="0" indent="0">
              <a:buNone/>
            </a:pPr>
            <a:r>
              <a:rPr lang="en-AU" dirty="0"/>
              <a:t>To remedy mistakes, to adjudicate on issues and disputes and to ensure that contracts entered into are legally binding, and </a:t>
            </a:r>
            <a:r>
              <a:rPr lang="en-AU" dirty="0" smtClean="0"/>
              <a:t>enforceable.</a:t>
            </a:r>
            <a:endParaRPr lang="en-AU" dirty="0"/>
          </a:p>
        </p:txBody>
      </p:sp>
    </p:spTree>
    <p:extLst>
      <p:ext uri="{BB962C8B-B14F-4D97-AF65-F5344CB8AC3E}">
        <p14:creationId xmlns:p14="http://schemas.microsoft.com/office/powerpoint/2010/main" val="105085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197900" cy="1400530"/>
          </a:xfrm>
        </p:spPr>
        <p:txBody>
          <a:bodyPr/>
          <a:lstStyle/>
          <a:p>
            <a:r>
              <a:rPr lang="en-AU" sz="3200" dirty="0">
                <a:latin typeface="Times New Roman" panose="02020603050405020304" pitchFamily="18" charset="0"/>
                <a:cs typeface="Times New Roman" panose="02020603050405020304" pitchFamily="18" charset="0"/>
              </a:rPr>
              <a:t>                           </a:t>
            </a:r>
            <a:r>
              <a:rPr lang="en-AU" sz="4000" dirty="0">
                <a:latin typeface="Times New Roman" panose="02020603050405020304" pitchFamily="18" charset="0"/>
                <a:cs typeface="Times New Roman" panose="02020603050405020304" pitchFamily="18" charset="0"/>
              </a:rPr>
              <a:t>SOME ‘SMART’ FACTS</a:t>
            </a:r>
          </a:p>
        </p:txBody>
      </p:sp>
      <p:sp>
        <p:nvSpPr>
          <p:cNvPr id="3" name="Content Placeholder 2"/>
          <p:cNvSpPr>
            <a:spLocks noGrp="1"/>
          </p:cNvSpPr>
          <p:nvPr>
            <p:ph idx="1"/>
          </p:nvPr>
        </p:nvSpPr>
        <p:spPr>
          <a:xfrm>
            <a:off x="1103312" y="2052918"/>
            <a:ext cx="9740699" cy="4195481"/>
          </a:xfrm>
        </p:spPr>
        <p:txBody>
          <a:bodyPr>
            <a:normAutofit/>
          </a:bodyPr>
          <a:lstStyle/>
          <a:p>
            <a:pPr lvl="0"/>
            <a:r>
              <a:rPr lang="en-AU" sz="2800" dirty="0">
                <a:latin typeface="Times New Roman" panose="02020603050405020304" pitchFamily="18" charset="0"/>
                <a:cs typeface="Times New Roman" panose="02020603050405020304" pitchFamily="18" charset="0"/>
              </a:rPr>
              <a:t>Smart contracts are immune to various types of fraud, uniquely tamper proof and are </a:t>
            </a:r>
            <a:r>
              <a:rPr lang="en-AU" sz="2800" u="sng" dirty="0">
                <a:latin typeface="Times New Roman" panose="02020603050405020304" pitchFamily="18" charset="0"/>
                <a:cs typeface="Times New Roman" panose="02020603050405020304" pitchFamily="18" charset="0"/>
              </a:rPr>
              <a:t>even unaffected by court issued injunctions</a:t>
            </a:r>
            <a:r>
              <a:rPr lang="en-AU" sz="2800" dirty="0">
                <a:latin typeface="Times New Roman" panose="02020603050405020304" pitchFamily="18" charset="0"/>
                <a:cs typeface="Times New Roman" panose="02020603050405020304" pitchFamily="18" charset="0"/>
              </a:rPr>
              <a:t>.</a:t>
            </a:r>
          </a:p>
          <a:p>
            <a:r>
              <a:rPr lang="en-AU" sz="2800" dirty="0">
                <a:latin typeface="Times New Roman" panose="02020603050405020304" pitchFamily="18" charset="0"/>
                <a:cs typeface="Times New Roman" panose="02020603050405020304" pitchFamily="18" charset="0"/>
              </a:rPr>
              <a:t>Ideally a smart contract will be written, distributed, run and paid out in such a way that there is no single party which can stop a smart contract's operations, because no single party controls a smart contract in any of its critical operations, bilateral control being shared among many parties.</a:t>
            </a:r>
          </a:p>
          <a:p>
            <a:pPr marL="0" indent="0">
              <a:buNone/>
            </a:pPr>
            <a:endParaRPr lang="en-AU" sz="2800" dirty="0">
              <a:latin typeface="Times New Roman" panose="02020603050405020304" pitchFamily="18" charset="0"/>
              <a:cs typeface="Times New Roman" panose="02020603050405020304" pitchFamily="18" charset="0"/>
            </a:endParaRPr>
          </a:p>
          <a:p>
            <a:endParaRPr lang="en-AU" dirty="0"/>
          </a:p>
        </p:txBody>
      </p:sp>
    </p:spTree>
    <p:extLst>
      <p:ext uri="{BB962C8B-B14F-4D97-AF65-F5344CB8AC3E}">
        <p14:creationId xmlns:p14="http://schemas.microsoft.com/office/powerpoint/2010/main" val="384875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					   SMART CONTRACTS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211991"/>
              </p:ext>
            </p:extLst>
          </p:nvPr>
        </p:nvGraphicFramePr>
        <p:xfrm>
          <a:off x="1103312" y="1468193"/>
          <a:ext cx="9921003" cy="475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096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			   WHAT CAN GO WRONG?</a:t>
            </a:r>
          </a:p>
        </p:txBody>
      </p:sp>
      <p:sp>
        <p:nvSpPr>
          <p:cNvPr id="3" name="Content Placeholder 2"/>
          <p:cNvSpPr>
            <a:spLocks noGrp="1"/>
          </p:cNvSpPr>
          <p:nvPr>
            <p:ph idx="1"/>
          </p:nvPr>
        </p:nvSpPr>
        <p:spPr/>
        <p:txBody>
          <a:bodyPr/>
          <a:lstStyle/>
          <a:p>
            <a:pPr lvl="0"/>
            <a:r>
              <a:rPr lang="en-AU" dirty="0">
                <a:latin typeface="Times New Roman" panose="02020603050405020304" pitchFamily="18" charset="0"/>
                <a:cs typeface="Times New Roman" panose="02020603050405020304" pitchFamily="18" charset="0"/>
              </a:rPr>
              <a:t>Mistakes cannot be remedied: mistakes in law, mistakes of fact</a:t>
            </a:r>
          </a:p>
          <a:p>
            <a:pPr lvl="0"/>
            <a:r>
              <a:rPr lang="en-AU" dirty="0">
                <a:latin typeface="Times New Roman" panose="02020603050405020304" pitchFamily="18" charset="0"/>
                <a:cs typeface="Times New Roman" panose="02020603050405020304" pitchFamily="18" charset="0"/>
              </a:rPr>
              <a:t>Capacity to contract - legal capacity to enter into a contract: minors, mentally ill, intoxicated</a:t>
            </a:r>
          </a:p>
          <a:p>
            <a:pPr lvl="0"/>
            <a:r>
              <a:rPr lang="en-AU" dirty="0">
                <a:latin typeface="Times New Roman" panose="02020603050405020304" pitchFamily="18" charset="0"/>
                <a:cs typeface="Times New Roman" panose="02020603050405020304" pitchFamily="18" charset="0"/>
              </a:rPr>
              <a:t>Illegal or void contracts?</a:t>
            </a:r>
          </a:p>
          <a:p>
            <a:pPr lvl="0"/>
            <a:r>
              <a:rPr lang="en-AU" dirty="0">
                <a:latin typeface="Times New Roman" panose="02020603050405020304" pitchFamily="18" charset="0"/>
                <a:cs typeface="Times New Roman" panose="02020603050405020304" pitchFamily="18" charset="0"/>
              </a:rPr>
              <a:t>Undue influence, duress?</a:t>
            </a:r>
          </a:p>
          <a:p>
            <a:pPr lvl="0"/>
            <a:r>
              <a:rPr lang="en-AU" dirty="0">
                <a:latin typeface="Times New Roman" panose="02020603050405020304" pitchFamily="18" charset="0"/>
                <a:cs typeface="Times New Roman" panose="02020603050405020304" pitchFamily="18" charset="0"/>
              </a:rPr>
              <a:t>What rules can apply, if any? – jurisdiction unclear</a:t>
            </a:r>
          </a:p>
          <a:p>
            <a:pPr lvl="0"/>
            <a:r>
              <a:rPr lang="en-AU" dirty="0">
                <a:latin typeface="Times New Roman" panose="02020603050405020304" pitchFamily="18" charset="0"/>
                <a:cs typeface="Times New Roman" panose="02020603050405020304" pitchFamily="18" charset="0"/>
              </a:rPr>
              <a:t>Termination of the contract?</a:t>
            </a:r>
          </a:p>
          <a:p>
            <a:pPr lvl="0"/>
            <a:r>
              <a:rPr lang="en-AU" dirty="0">
                <a:latin typeface="Times New Roman" panose="02020603050405020304" pitchFamily="18" charset="0"/>
                <a:cs typeface="Times New Roman" panose="02020603050405020304" pitchFamily="18" charset="0"/>
              </a:rPr>
              <a:t>Remedies? - how would specific performance, injunctions be dealt with?</a:t>
            </a:r>
          </a:p>
          <a:p>
            <a:endParaRPr lang="en-AU" dirty="0"/>
          </a:p>
        </p:txBody>
      </p:sp>
    </p:spTree>
    <p:extLst>
      <p:ext uri="{BB962C8B-B14F-4D97-AF65-F5344CB8AC3E}">
        <p14:creationId xmlns:p14="http://schemas.microsoft.com/office/powerpoint/2010/main" val="296218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87649137"/>
              </p:ext>
            </p:extLst>
          </p:nvPr>
        </p:nvGraphicFramePr>
        <p:xfrm>
          <a:off x="1103312" y="682580"/>
          <a:ext cx="10333127" cy="5565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846230" y="1635617"/>
            <a:ext cx="1107584" cy="400110"/>
          </a:xfrm>
          <a:prstGeom prst="rect">
            <a:avLst/>
          </a:prstGeom>
          <a:noFill/>
        </p:spPr>
        <p:txBody>
          <a:bodyPr wrap="square" rtlCol="0">
            <a:spAutoFit/>
          </a:bodyPr>
          <a:lstStyle/>
          <a:p>
            <a:r>
              <a:rPr lang="en-AU" sz="2000" dirty="0">
                <a:solidFill>
                  <a:schemeClr val="bg1"/>
                </a:solidFill>
                <a:latin typeface="Times New Roman" panose="02020603050405020304" pitchFamily="18" charset="0"/>
                <a:cs typeface="Times New Roman" panose="02020603050405020304" pitchFamily="18" charset="0"/>
              </a:rPr>
              <a:t>ISSUES</a:t>
            </a:r>
          </a:p>
        </p:txBody>
      </p:sp>
      <p:sp>
        <p:nvSpPr>
          <p:cNvPr id="6" name="TextBox 5"/>
          <p:cNvSpPr txBox="1"/>
          <p:nvPr/>
        </p:nvSpPr>
        <p:spPr>
          <a:xfrm>
            <a:off x="2678805" y="4739427"/>
            <a:ext cx="1815922" cy="400110"/>
          </a:xfrm>
          <a:prstGeom prst="rect">
            <a:avLst/>
          </a:prstGeom>
          <a:noFill/>
        </p:spPr>
        <p:txBody>
          <a:bodyPr wrap="square" rtlCol="0">
            <a:spAutoFit/>
          </a:bodyPr>
          <a:lstStyle/>
          <a:p>
            <a:r>
              <a:rPr lang="en-AU" sz="2000" dirty="0">
                <a:solidFill>
                  <a:schemeClr val="bg1"/>
                </a:solidFill>
                <a:latin typeface="Times New Roman" panose="02020603050405020304" pitchFamily="18" charset="0"/>
                <a:cs typeface="Times New Roman" panose="02020603050405020304" pitchFamily="18" charset="0"/>
              </a:rPr>
              <a:t>BENEFITS</a:t>
            </a:r>
          </a:p>
        </p:txBody>
      </p:sp>
    </p:spTree>
    <p:extLst>
      <p:ext uri="{BB962C8B-B14F-4D97-AF65-F5344CB8AC3E}">
        <p14:creationId xmlns:p14="http://schemas.microsoft.com/office/powerpoint/2010/main" val="3266137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a:latin typeface="Times New Roman" panose="02020603050405020304" pitchFamily="18" charset="0"/>
                <a:cs typeface="Times New Roman" panose="02020603050405020304" pitchFamily="18" charset="0"/>
              </a:rPr>
              <a:t>         SOMETHING TO THINK ABOUT</a:t>
            </a:r>
          </a:p>
        </p:txBody>
      </p:sp>
      <p:sp>
        <p:nvSpPr>
          <p:cNvPr id="3" name="Content Placeholder 2"/>
          <p:cNvSpPr>
            <a:spLocks noGrp="1"/>
          </p:cNvSpPr>
          <p:nvPr>
            <p:ph idx="1"/>
          </p:nvPr>
        </p:nvSpPr>
        <p:spPr/>
        <p:txBody>
          <a:bodyPr/>
          <a:lstStyle/>
          <a:p>
            <a:r>
              <a:rPr lang="en-AU" sz="900" dirty="0">
                <a:latin typeface="Times New Roman" panose="02020603050405020304" pitchFamily="18" charset="0"/>
                <a:cs typeface="Times New Roman" panose="02020603050405020304" pitchFamily="18" charset="0"/>
              </a:rPr>
              <a:t>Illustration by Lars </a:t>
            </a:r>
            <a:r>
              <a:rPr lang="en-AU" sz="900" dirty="0" err="1">
                <a:latin typeface="Times New Roman" panose="02020603050405020304" pitchFamily="18" charset="0"/>
                <a:cs typeface="Times New Roman" panose="02020603050405020304" pitchFamily="18" charset="0"/>
              </a:rPr>
              <a:t>Leetaru</a:t>
            </a:r>
            <a:endParaRPr lang="en-AU" sz="900" dirty="0">
              <a:latin typeface="Times New Roman" panose="02020603050405020304" pitchFamily="18" charset="0"/>
              <a:cs typeface="Times New Roman" panose="02020603050405020304" pitchFamily="18" charset="0"/>
            </a:endParaRPr>
          </a:p>
          <a:p>
            <a:pPr marL="3657600" lvl="8" indent="0" algn="ctr">
              <a:buNone/>
            </a:pPr>
            <a:r>
              <a:rPr lang="en-AU" dirty="0"/>
              <a:t>   </a:t>
            </a:r>
            <a:r>
              <a:rPr lang="en-AU" sz="3200" dirty="0">
                <a:latin typeface="Times New Roman" panose="02020603050405020304" pitchFamily="18" charset="0"/>
                <a:cs typeface="Times New Roman" panose="02020603050405020304" pitchFamily="18" charset="0"/>
              </a:rPr>
              <a:t>Just like ATMs and non        	branch, ‘online banking’  was a revolution in its own  </a:t>
            </a:r>
            <a:r>
              <a:rPr lang="en-AU" sz="3200" dirty="0" smtClean="0">
                <a:latin typeface="Times New Roman" panose="02020603050405020304" pitchFamily="18" charset="0"/>
                <a:cs typeface="Times New Roman" panose="02020603050405020304" pitchFamily="18" charset="0"/>
              </a:rPr>
              <a:t>    		time</a:t>
            </a:r>
            <a:r>
              <a:rPr lang="en-AU" sz="3200" dirty="0">
                <a:latin typeface="Times New Roman" panose="02020603050405020304" pitchFamily="18" charset="0"/>
                <a:cs typeface="Times New Roman" panose="02020603050405020304" pitchFamily="18" charset="0"/>
              </a:rPr>
              <a:t>, so too, </a:t>
            </a:r>
            <a:r>
              <a:rPr lang="en-AU" sz="3200" dirty="0" err="1" smtClean="0">
                <a:latin typeface="Times New Roman" panose="02020603050405020304" pitchFamily="18" charset="0"/>
                <a:cs typeface="Times New Roman" panose="02020603050405020304" pitchFamily="18" charset="0"/>
              </a:rPr>
              <a:t>blockchain</a:t>
            </a:r>
            <a:r>
              <a:rPr lang="en-AU" sz="3200" dirty="0" smtClean="0">
                <a:latin typeface="Times New Roman" panose="02020603050405020304" pitchFamily="18" charset="0"/>
                <a:cs typeface="Times New Roman" panose="02020603050405020304" pitchFamily="18" charset="0"/>
              </a:rPr>
              <a:t> </a:t>
            </a:r>
            <a:r>
              <a:rPr lang="en-AU" sz="3200" dirty="0">
                <a:latin typeface="Times New Roman" panose="02020603050405020304" pitchFamily="18" charset="0"/>
                <a:cs typeface="Times New Roman" panose="02020603050405020304" pitchFamily="18" charset="0"/>
              </a:rPr>
              <a:t>based contracts would mean a 	paradigm shift in how we operate</a:t>
            </a:r>
            <a:r>
              <a:rPr lang="en-AU" sz="2000" dirty="0">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stretch>
            <a:fillRect/>
          </a:stretch>
        </p:blipFill>
        <p:spPr>
          <a:xfrm>
            <a:off x="1364891" y="2614679"/>
            <a:ext cx="3516201" cy="3633719"/>
          </a:xfrm>
          <a:prstGeom prst="rect">
            <a:avLst/>
          </a:prstGeom>
        </p:spPr>
      </p:pic>
    </p:spTree>
    <p:extLst>
      <p:ext uri="{BB962C8B-B14F-4D97-AF65-F5344CB8AC3E}">
        <p14:creationId xmlns:p14="http://schemas.microsoft.com/office/powerpoint/2010/main" val="1740222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400" dirty="0">
                <a:latin typeface="Times New Roman" panose="02020603050405020304" pitchFamily="18" charset="0"/>
                <a:cs typeface="Times New Roman" panose="02020603050405020304" pitchFamily="18" charset="0"/>
              </a:rPr>
              <a:t>     SOMETHING TO THINK ABOUT</a:t>
            </a:r>
            <a:endParaRPr lang="en-AU" dirty="0"/>
          </a:p>
        </p:txBody>
      </p:sp>
      <p:sp>
        <p:nvSpPr>
          <p:cNvPr id="3" name="Content Placeholder 2"/>
          <p:cNvSpPr>
            <a:spLocks noGrp="1"/>
          </p:cNvSpPr>
          <p:nvPr>
            <p:ph idx="1"/>
          </p:nvPr>
        </p:nvSpPr>
        <p:spPr>
          <a:xfrm>
            <a:off x="1104293" y="2001403"/>
            <a:ext cx="8946541" cy="419548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0" indent="0">
              <a:buNone/>
            </a:pPr>
            <a:r>
              <a:rPr lang="en-AU" sz="2400" dirty="0">
                <a:latin typeface="Times New Roman" panose="02020603050405020304" pitchFamily="18" charset="0"/>
                <a:cs typeface="Times New Roman" panose="02020603050405020304" pitchFamily="18" charset="0"/>
              </a:rPr>
              <a:t>“….Blockchain might streamline transaction processing by establishing </a:t>
            </a:r>
            <a:r>
              <a:rPr lang="en-AU"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5000" endA="50" endPos="85000" dist="29997" dir="5400000" sy="-100000" algn="bl" rotWithShape="0"/>
                </a:effectLst>
                <a:latin typeface="Times New Roman" panose="02020603050405020304" pitchFamily="18" charset="0"/>
                <a:cs typeface="Times New Roman" panose="02020603050405020304" pitchFamily="18" charset="0"/>
              </a:rPr>
              <a:t>a single source of truth, available to all</a:t>
            </a:r>
            <a:r>
              <a:rPr lang="en-AU" sz="2400" dirty="0">
                <a:latin typeface="Times New Roman" panose="02020603050405020304" pitchFamily="18" charset="0"/>
                <a:cs typeface="Times New Roman" panose="02020603050405020304" pitchFamily="18" charset="0"/>
              </a:rPr>
              <a:t>, updated in near-real time. This could increase the speed of exchange, reduce the number of intermediaries (and the costs associated with them), improve security, digitize assets, give wider access to people who don’t have bank accounts, enable better bookkeeping, and improve regulatory compliance.”</a:t>
            </a:r>
          </a:p>
          <a:p>
            <a:endParaRPr lang="en-AU" sz="2400" dirty="0">
              <a:latin typeface="Times New Roman" panose="02020603050405020304" pitchFamily="18" charset="0"/>
              <a:cs typeface="Times New Roman" panose="02020603050405020304" pitchFamily="18" charset="0"/>
            </a:endParaRPr>
          </a:p>
          <a:p>
            <a:pPr marL="0" indent="0">
              <a:buNone/>
            </a:pPr>
            <a:r>
              <a:rPr lang="en-AU" sz="1800" b="1" i="1" dirty="0">
                <a:latin typeface="Times New Roman" panose="02020603050405020304" pitchFamily="18" charset="0"/>
                <a:cs typeface="Times New Roman" panose="02020603050405020304" pitchFamily="18" charset="0"/>
              </a:rPr>
              <a:t>         by John </a:t>
            </a:r>
            <a:r>
              <a:rPr lang="en-AU" sz="1800" b="1" i="1" dirty="0" err="1">
                <a:latin typeface="Times New Roman" panose="02020603050405020304" pitchFamily="18" charset="0"/>
                <a:cs typeface="Times New Roman" panose="02020603050405020304" pitchFamily="18" charset="0"/>
              </a:rPr>
              <a:t>Plansky</a:t>
            </a:r>
            <a:r>
              <a:rPr lang="en-AU" sz="1800" b="1" i="1" dirty="0">
                <a:latin typeface="Times New Roman" panose="02020603050405020304" pitchFamily="18" charset="0"/>
                <a:cs typeface="Times New Roman" panose="02020603050405020304" pitchFamily="18" charset="0"/>
              </a:rPr>
              <a:t>, Tim O’Donnell and Kimberly Richards</a:t>
            </a:r>
            <a:endParaRPr lang="en-A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573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400" dirty="0">
                <a:latin typeface="Times New Roman" panose="02020603050405020304" pitchFamily="18" charset="0"/>
                <a:cs typeface="Times New Roman" panose="02020603050405020304" pitchFamily="18" charset="0"/>
              </a:rPr>
              <a:t>      SOMETHING TO THINK ABOUT</a:t>
            </a:r>
            <a:endParaRPr lang="en-AU" dirty="0"/>
          </a:p>
        </p:txBody>
      </p:sp>
      <p:sp>
        <p:nvSpPr>
          <p:cNvPr id="3" name="Content Placeholder 2"/>
          <p:cNvSpPr>
            <a:spLocks noGrp="1"/>
          </p:cNvSpPr>
          <p:nvPr>
            <p:ph idx="1"/>
          </p:nvPr>
        </p:nvSpPr>
        <p:spPr>
          <a:xfrm>
            <a:off x="1103312" y="2052918"/>
            <a:ext cx="9985398" cy="4631217"/>
          </a:xfrm>
        </p:spPr>
        <p:txBody>
          <a:bodyPr>
            <a:normAutofit/>
          </a:bodyPr>
          <a:lstStyle/>
          <a:p>
            <a:pPr marL="0" indent="0" algn="just">
              <a:buNone/>
            </a:pPr>
            <a:r>
              <a:rPr lang="en-AU" sz="2400" dirty="0">
                <a:latin typeface="Times New Roman" panose="02020603050405020304" pitchFamily="18" charset="0"/>
                <a:cs typeface="Times New Roman" panose="02020603050405020304" pitchFamily="18" charset="0"/>
              </a:rPr>
              <a:t>To quote Aaron Wright and Primavera De </a:t>
            </a:r>
            <a:r>
              <a:rPr lang="en-AU" sz="2400" dirty="0" err="1">
                <a:latin typeface="Times New Roman" panose="02020603050405020304" pitchFamily="18" charset="0"/>
                <a:cs typeface="Times New Roman" panose="02020603050405020304" pitchFamily="18" charset="0"/>
              </a:rPr>
              <a:t>Filippi</a:t>
            </a:r>
            <a:r>
              <a:rPr lang="en-AU" sz="2400" dirty="0">
                <a:latin typeface="Times New Roman" panose="02020603050405020304" pitchFamily="18" charset="0"/>
                <a:cs typeface="Times New Roman" panose="02020603050405020304" pitchFamily="18" charset="0"/>
              </a:rPr>
              <a:t>, (and give credit where credit is due!) it can be seen that</a:t>
            </a:r>
          </a:p>
          <a:p>
            <a:pPr marL="0" indent="0" algn="just">
              <a:buNone/>
            </a:pPr>
            <a:r>
              <a:rPr lang="en-AU" sz="2400" dirty="0">
                <a:latin typeface="Times New Roman" panose="02020603050405020304" pitchFamily="18" charset="0"/>
                <a:cs typeface="Times New Roman" panose="02020603050405020304" pitchFamily="18" charset="0"/>
              </a:rPr>
              <a:t> “</a:t>
            </a:r>
            <a:r>
              <a:rPr lang="en-AU" sz="2400" i="1" dirty="0">
                <a:latin typeface="Times New Roman" panose="02020603050405020304" pitchFamily="18" charset="0"/>
                <a:cs typeface="Times New Roman" panose="02020603050405020304" pitchFamily="18" charset="0"/>
              </a:rPr>
              <a:t>if we want to preserve the opportunities provided by emerging blockchain technologies – in terms of individual freedoms and emancipation, democratic institutions, and the creative expression – while avoiding or reducing to the minimum the possible drawbacks that they might introduce in society, the time has come to start thinking about a new paradigm of law that could balance the power of blockchain technology and emerging autonomous systems in way that promote economic growth, free speech, democratic institutions and the protection of individual liberties.” </a:t>
            </a:r>
            <a:endParaRPr lang="en-AU" sz="2400" dirty="0">
              <a:latin typeface="Times New Roman" panose="02020603050405020304" pitchFamily="18" charset="0"/>
              <a:cs typeface="Times New Roman" panose="02020603050405020304" pitchFamily="18" charset="0"/>
            </a:endParaRPr>
          </a:p>
          <a:p>
            <a:pPr marL="0" indent="0" algn="just">
              <a:buNone/>
            </a:pPr>
            <a:endParaRPr lang="en-AU" dirty="0"/>
          </a:p>
          <a:p>
            <a:endParaRPr lang="en-AU" dirty="0"/>
          </a:p>
        </p:txBody>
      </p:sp>
    </p:spTree>
    <p:extLst>
      <p:ext uri="{BB962C8B-B14F-4D97-AF65-F5344CB8AC3E}">
        <p14:creationId xmlns:p14="http://schemas.microsoft.com/office/powerpoint/2010/main" val="1266196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400" b="1" cap="all" dirty="0">
                <a:latin typeface="Times New Roman" panose="02020603050405020304" pitchFamily="18" charset="0"/>
                <a:cs typeface="Times New Roman" panose="02020603050405020304" pitchFamily="18" charset="0"/>
              </a:rPr>
              <a:t>    #BLOCKCHAINSNOTBORDERS </a:t>
            </a:r>
            <a:r>
              <a:rPr lang="en-AU" sz="3600" b="1" cap="all" dirty="0">
                <a:latin typeface="Times New Roman" panose="02020603050405020304" pitchFamily="18" charset="0"/>
                <a:cs typeface="Times New Roman" panose="02020603050405020304" pitchFamily="18" charset="0"/>
              </a:rPr>
              <a:t>                        					 </a:t>
            </a:r>
            <a:r>
              <a:rPr lang="en-AU" sz="3600" b="1" i="1" dirty="0">
                <a:latin typeface="Times New Roman" panose="02020603050405020304" pitchFamily="18" charset="0"/>
                <a:cs typeface="Times New Roman" panose="02020603050405020304" pitchFamily="18" charset="0"/>
              </a:rPr>
              <a:t>Estonia And Its Foresight</a:t>
            </a:r>
            <a:r>
              <a:rPr lang="en-AU" sz="4400" dirty="0">
                <a:latin typeface="Times New Roman" panose="02020603050405020304" pitchFamily="18" charset="0"/>
                <a:cs typeface="Times New Roman" panose="02020603050405020304" pitchFamily="18" charset="0"/>
              </a:rPr>
              <a:t/>
            </a:r>
            <a:br>
              <a:rPr lang="en-AU" sz="4400" dirty="0">
                <a:latin typeface="Times New Roman" panose="02020603050405020304" pitchFamily="18" charset="0"/>
                <a:cs typeface="Times New Roman" panose="02020603050405020304" pitchFamily="18" charset="0"/>
              </a:rPr>
            </a:br>
            <a:endParaRPr lang="en-AU" dirty="0"/>
          </a:p>
        </p:txBody>
      </p:sp>
      <p:sp>
        <p:nvSpPr>
          <p:cNvPr id="3" name="Content Placeholder 2"/>
          <p:cNvSpPr>
            <a:spLocks noGrp="1"/>
          </p:cNvSpPr>
          <p:nvPr>
            <p:ph idx="1"/>
          </p:nvPr>
        </p:nvSpPr>
        <p:spPr>
          <a:xfrm>
            <a:off x="489397" y="2052918"/>
            <a:ext cx="11011437" cy="4195481"/>
          </a:xfrm>
        </p:spPr>
        <p:txBody>
          <a:bodyPr>
            <a:normAutofit/>
          </a:bodyPr>
          <a:lstStyle/>
          <a:p>
            <a:pPr fontAlgn="base"/>
            <a:r>
              <a:rPr lang="en-AU" sz="2400" dirty="0">
                <a:latin typeface="Times New Roman" panose="02020603050405020304" pitchFamily="18" charset="0"/>
                <a:cs typeface="Times New Roman" panose="02020603050405020304" pitchFamily="18" charset="0"/>
              </a:rPr>
              <a:t>Use the public notary to sign and permanently record your legal documents on the ​blockchain – a public ledger distributed amongst hundreds of thousands of computers around the world. The process of ‘filing’ the document in the blockchain is called time-stamping – it proves your record existed at a given time, eliminating any possibility of forgery.</a:t>
            </a:r>
          </a:p>
          <a:p>
            <a:pPr fontAlgn="base"/>
            <a:r>
              <a:rPr lang="en-AU" sz="2400" dirty="0">
                <a:latin typeface="Times New Roman" panose="02020603050405020304" pitchFamily="18" charset="0"/>
                <a:cs typeface="Times New Roman" panose="02020603050405020304" pitchFamily="18" charset="0"/>
              </a:rPr>
              <a:t>Blockchain notarization is an effective way to record marriage contracts, wills, birth certificates, child care contracts, land titles and business deals, among many other records. The security of the blockchain protects the document permanently, ensures its easy access, and proves its authenticity and ownership anytime you need it.</a:t>
            </a:r>
          </a:p>
          <a:p>
            <a:pPr marL="0" indent="0">
              <a:buNone/>
            </a:pP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470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latin typeface="Times New Roman" panose="02020603050405020304" pitchFamily="18" charset="0"/>
                <a:cs typeface="Times New Roman" panose="02020603050405020304" pitchFamily="18" charset="0"/>
              </a:rPr>
              <a:t>                    SOME EXAMPLES</a:t>
            </a:r>
          </a:p>
        </p:txBody>
      </p:sp>
      <p:sp>
        <p:nvSpPr>
          <p:cNvPr id="3" name="Content Placeholder 2"/>
          <p:cNvSpPr>
            <a:spLocks noGrp="1"/>
          </p:cNvSpPr>
          <p:nvPr>
            <p:ph idx="1"/>
          </p:nvPr>
        </p:nvSpPr>
        <p:spPr>
          <a:xfrm>
            <a:off x="646111" y="1152983"/>
            <a:ext cx="10300931" cy="5012027"/>
          </a:xfrm>
        </p:spPr>
        <p:txBody>
          <a:bodyPr>
            <a:normAutofit fontScale="92500" lnSpcReduction="20000"/>
          </a:bodyPr>
          <a:lstStyle/>
          <a:p>
            <a:pPr marL="0" indent="0">
              <a:buNone/>
            </a:pPr>
            <a:r>
              <a:rPr lang="en-AU" sz="2100" u="sng" dirty="0">
                <a:latin typeface="Times New Roman" panose="02020603050405020304" pitchFamily="18" charset="0"/>
                <a:cs typeface="Times New Roman" panose="02020603050405020304" pitchFamily="18" charset="0"/>
              </a:rPr>
              <a:t>Trust-less</a:t>
            </a:r>
            <a:r>
              <a:rPr lang="en-AU" sz="2100" dirty="0">
                <a:latin typeface="Times New Roman" panose="02020603050405020304" pitchFamily="18" charset="0"/>
                <a:cs typeface="Times New Roman" panose="02020603050405020304" pitchFamily="18" charset="0"/>
              </a:rPr>
              <a:t> systems such as electronic voting machine example in India and most recently in the US.</a:t>
            </a:r>
          </a:p>
          <a:p>
            <a:pPr marL="0" indent="0">
              <a:buNone/>
            </a:pPr>
            <a:endParaRPr lang="en-AU" sz="2100" dirty="0">
              <a:latin typeface="Times New Roman" panose="02020603050405020304" pitchFamily="18" charset="0"/>
              <a:cs typeface="Times New Roman" panose="02020603050405020304" pitchFamily="18" charset="0"/>
            </a:endParaRPr>
          </a:p>
          <a:p>
            <a:pPr marL="0" indent="0">
              <a:buNone/>
            </a:pPr>
            <a:r>
              <a:rPr lang="en-AU" sz="2100" dirty="0">
                <a:latin typeface="Times New Roman" panose="02020603050405020304" pitchFamily="18" charset="0"/>
                <a:cs typeface="Times New Roman" panose="02020603050405020304" pitchFamily="18" charset="0"/>
              </a:rPr>
              <a:t>E-Commerce examples – </a:t>
            </a:r>
            <a:r>
              <a:rPr lang="en-AU" sz="2100" dirty="0">
                <a:latin typeface="Times New Roman" panose="02020603050405020304" pitchFamily="18" charset="0"/>
                <a:cs typeface="Times New Roman" panose="02020603050405020304" pitchFamily="18" charset="0"/>
                <a:hlinkClick r:id="rId2"/>
              </a:rPr>
              <a:t>openbazaar.com</a:t>
            </a:r>
            <a:r>
              <a:rPr lang="en-AU" sz="2100" dirty="0">
                <a:latin typeface="Times New Roman" panose="02020603050405020304" pitchFamily="18" charset="0"/>
                <a:cs typeface="Times New Roman" panose="02020603050405020304" pitchFamily="18" charset="0"/>
              </a:rPr>
              <a:t> – Using ‘</a:t>
            </a:r>
            <a:r>
              <a:rPr lang="en-AU" sz="2100" dirty="0" err="1">
                <a:latin typeface="Times New Roman" panose="02020603050405020304" pitchFamily="18" charset="0"/>
                <a:cs typeface="Times New Roman" panose="02020603050405020304" pitchFamily="18" charset="0"/>
              </a:rPr>
              <a:t>multisig</a:t>
            </a:r>
            <a:r>
              <a:rPr lang="en-AU" sz="2100" dirty="0">
                <a:latin typeface="Times New Roman" panose="02020603050405020304" pitchFamily="18" charset="0"/>
                <a:cs typeface="Times New Roman" panose="02020603050405020304" pitchFamily="18" charset="0"/>
              </a:rPr>
              <a:t>’ p2p contracts to buy and sell products – no middlemen , but only available in Bitcoin for the moment.</a:t>
            </a:r>
          </a:p>
          <a:p>
            <a:pPr marL="0" indent="0">
              <a:buNone/>
            </a:pPr>
            <a:r>
              <a:rPr lang="en-AU" sz="2100" dirty="0">
                <a:latin typeface="Times New Roman" panose="02020603050405020304" pitchFamily="18" charset="0"/>
                <a:cs typeface="Times New Roman" panose="02020603050405020304" pitchFamily="18" charset="0"/>
              </a:rPr>
              <a:t>Examples of royalties received in the music industry – or similar examples we can use to </a:t>
            </a:r>
            <a:r>
              <a:rPr lang="en-AU" sz="2100" b="1" i="1" dirty="0">
                <a:latin typeface="Times New Roman" panose="02020603050405020304" pitchFamily="18" charset="0"/>
                <a:cs typeface="Times New Roman" panose="02020603050405020304" pitchFamily="18" charset="0"/>
              </a:rPr>
              <a:t>add a royalty </a:t>
            </a:r>
            <a:r>
              <a:rPr lang="en-AU" sz="2100" dirty="0">
                <a:latin typeface="Times New Roman" panose="02020603050405020304" pitchFamily="18" charset="0"/>
                <a:cs typeface="Times New Roman" panose="02020603050405020304" pitchFamily="18" charset="0"/>
              </a:rPr>
              <a:t>every time someone has used it and a fee is accordingly calculated.</a:t>
            </a:r>
          </a:p>
          <a:p>
            <a:pPr marL="0" indent="0">
              <a:buNone/>
            </a:pPr>
            <a:endParaRPr lang="en-AU" sz="2100" dirty="0">
              <a:latin typeface="Times New Roman" panose="02020603050405020304" pitchFamily="18" charset="0"/>
              <a:cs typeface="Times New Roman" panose="02020603050405020304" pitchFamily="18" charset="0"/>
            </a:endParaRPr>
          </a:p>
          <a:p>
            <a:pPr marL="0" indent="0">
              <a:buNone/>
            </a:pPr>
            <a:r>
              <a:rPr lang="en-AU" sz="2100" dirty="0">
                <a:latin typeface="Times New Roman" panose="02020603050405020304" pitchFamily="18" charset="0"/>
                <a:cs typeface="Times New Roman" panose="02020603050405020304" pitchFamily="18" charset="0"/>
              </a:rPr>
              <a:t>Where archiving comes into the picture – relativity and ringtail.</a:t>
            </a:r>
          </a:p>
          <a:p>
            <a:pPr marL="0" indent="0">
              <a:buNone/>
            </a:pPr>
            <a:r>
              <a:rPr lang="en-AU" sz="2100" dirty="0">
                <a:latin typeface="Times New Roman" panose="02020603050405020304" pitchFamily="18" charset="0"/>
                <a:cs typeface="Times New Roman" panose="02020603050405020304" pitchFamily="18" charset="0"/>
              </a:rPr>
              <a:t>Lexus and the Olive Tree – what this means in the context of borderless blockchains.</a:t>
            </a:r>
          </a:p>
          <a:p>
            <a:pPr marL="0" indent="0">
              <a:buNone/>
            </a:pPr>
            <a:endParaRPr lang="en-AU" sz="2100" dirty="0">
              <a:latin typeface="Times New Roman" panose="02020603050405020304" pitchFamily="18" charset="0"/>
              <a:cs typeface="Times New Roman" panose="02020603050405020304" pitchFamily="18" charset="0"/>
            </a:endParaRPr>
          </a:p>
          <a:p>
            <a:pPr marL="0" indent="0">
              <a:buNone/>
            </a:pPr>
            <a:r>
              <a:rPr lang="en-AU" sz="2100" u="sng" dirty="0">
                <a:latin typeface="Times New Roman" panose="02020603050405020304" pitchFamily="18" charset="0"/>
                <a:cs typeface="Times New Roman" panose="02020603050405020304" pitchFamily="18" charset="0"/>
              </a:rPr>
              <a:t>The tipping point</a:t>
            </a:r>
            <a:r>
              <a:rPr lang="en-AU" sz="2100" dirty="0">
                <a:latin typeface="Times New Roman" panose="02020603050405020304" pitchFamily="18" charset="0"/>
                <a:cs typeface="Times New Roman" panose="02020603050405020304" pitchFamily="18" charset="0"/>
              </a:rPr>
              <a:t>: Tax collected for the first time by a government via a blockchain Expected date: 2023 </a:t>
            </a:r>
          </a:p>
          <a:p>
            <a:pPr marL="0" indent="0">
              <a:buNone/>
            </a:pPr>
            <a:r>
              <a:rPr lang="en-AU" sz="2100" dirty="0">
                <a:latin typeface="Times New Roman" panose="02020603050405020304" pitchFamily="18" charset="0"/>
                <a:cs typeface="Times New Roman" panose="02020603050405020304" pitchFamily="18" charset="0"/>
              </a:rPr>
              <a:t>By 2025: 73% of respondents expected this tipping point to have occurred. The blockchain creates both opportunities and challenges for countries. On the one hand, it is unregulated and not overseen by any central bank, meaning less control over monetary policy. On the other hand, it creates the ability for new taxing mechanisms to be built into the blockchain itself (e.g. a small transaction tax</a:t>
            </a:r>
            <a:r>
              <a:rPr lang="en-AU" dirty="0">
                <a:latin typeface="Times New Roman" panose="02020603050405020304" pitchFamily="18" charset="0"/>
                <a:cs typeface="Times New Roman" panose="02020603050405020304" pitchFamily="18" charset="0"/>
              </a:rPr>
              <a:t>).</a:t>
            </a:r>
          </a:p>
          <a:p>
            <a:pPr marL="0" indent="0">
              <a:buNone/>
            </a:pPr>
            <a:endParaRPr lang="en-AU" dirty="0">
              <a:latin typeface="Times New Roman" panose="02020603050405020304" pitchFamily="18" charset="0"/>
              <a:cs typeface="Times New Roman" panose="02020603050405020304" pitchFamily="18" charset="0"/>
            </a:endParaRPr>
          </a:p>
          <a:p>
            <a:pPr marL="0" indent="0">
              <a:buNone/>
            </a:pPr>
            <a:endParaRPr lang="en-AU" b="1" i="1" dirty="0">
              <a:latin typeface="Times New Roman" panose="02020603050405020304" pitchFamily="18" charset="0"/>
              <a:cs typeface="Times New Roman" panose="02020603050405020304" pitchFamily="18" charset="0"/>
            </a:endParaRPr>
          </a:p>
          <a:p>
            <a:pPr marL="0" indent="0">
              <a:buNone/>
            </a:pPr>
            <a:endParaRPr lang="en-AU" dirty="0"/>
          </a:p>
          <a:p>
            <a:pPr marL="0" indent="0">
              <a:buNone/>
            </a:pPr>
            <a:endParaRPr lang="en-AU" dirty="0"/>
          </a:p>
        </p:txBody>
      </p:sp>
    </p:spTree>
    <p:extLst>
      <p:ext uri="{BB962C8B-B14F-4D97-AF65-F5344CB8AC3E}">
        <p14:creationId xmlns:p14="http://schemas.microsoft.com/office/powerpoint/2010/main" val="395318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13645" y="940159"/>
            <a:ext cx="9221273" cy="5243948"/>
          </a:xfrm>
          <a:prstGeom prst="rect">
            <a:avLst/>
          </a:prstGeom>
        </p:spPr>
      </p:pic>
      <p:sp>
        <p:nvSpPr>
          <p:cNvPr id="5" name="TextBox 4"/>
          <p:cNvSpPr txBox="1"/>
          <p:nvPr/>
        </p:nvSpPr>
        <p:spPr>
          <a:xfrm>
            <a:off x="5541818" y="6373091"/>
            <a:ext cx="5886548" cy="415498"/>
          </a:xfrm>
          <a:prstGeom prst="rect">
            <a:avLst/>
          </a:prstGeom>
          <a:noFill/>
        </p:spPr>
        <p:txBody>
          <a:bodyPr wrap="none" rtlCol="0">
            <a:spAutoFit/>
          </a:bodyPr>
          <a:lstStyle/>
          <a:p>
            <a:r>
              <a:rPr lang="en-AU" sz="1050" dirty="0">
                <a:latin typeface="Times New Roman" panose="02020603050405020304" pitchFamily="18" charset="0"/>
                <a:cs typeface="Times New Roman" panose="02020603050405020304" pitchFamily="18" charset="0"/>
              </a:rPr>
              <a:t>Global Agenda Council on the Future of Software &amp; Society</a:t>
            </a:r>
          </a:p>
          <a:p>
            <a:r>
              <a:rPr lang="en-AU" sz="1050" dirty="0">
                <a:latin typeface="Times New Roman" panose="02020603050405020304" pitchFamily="18" charset="0"/>
                <a:cs typeface="Times New Roman" panose="02020603050405020304" pitchFamily="18" charset="0"/>
              </a:rPr>
              <a:t>http://www3.weforum.org/docs/WEF_GAC15_Technological_Tipping_Points_report_2015.pdf#page=24</a:t>
            </a:r>
          </a:p>
        </p:txBody>
      </p:sp>
    </p:spTree>
    <p:extLst>
      <p:ext uri="{BB962C8B-B14F-4D97-AF65-F5344CB8AC3E}">
        <p14:creationId xmlns:p14="http://schemas.microsoft.com/office/powerpoint/2010/main" val="1481552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20463" y="978794"/>
            <a:ext cx="9388698" cy="5157687"/>
          </a:xfrm>
          <a:prstGeom prst="rect">
            <a:avLst/>
          </a:prstGeom>
        </p:spPr>
      </p:pic>
      <p:sp>
        <p:nvSpPr>
          <p:cNvPr id="5" name="Rectangle 4"/>
          <p:cNvSpPr/>
          <p:nvPr/>
        </p:nvSpPr>
        <p:spPr>
          <a:xfrm>
            <a:off x="5347855" y="6316590"/>
            <a:ext cx="6096000" cy="400110"/>
          </a:xfrm>
          <a:prstGeom prst="rect">
            <a:avLst/>
          </a:prstGeom>
        </p:spPr>
        <p:txBody>
          <a:bodyPr>
            <a:spAutoFit/>
          </a:bodyPr>
          <a:lstStyle/>
          <a:p>
            <a:r>
              <a:rPr lang="en-AU" sz="1000" dirty="0">
                <a:latin typeface="Times New Roman" panose="02020603050405020304" pitchFamily="18" charset="0"/>
                <a:cs typeface="Times New Roman" panose="02020603050405020304" pitchFamily="18" charset="0"/>
              </a:rPr>
              <a:t>Global Agenda Council on the Future of Software &amp; Society   http://www3.weforum.org/docs/WEF_GAC15_Technological_Tipping_Points_report_2015.pdf#page=24</a:t>
            </a:r>
          </a:p>
        </p:txBody>
      </p:sp>
    </p:spTree>
    <p:extLst>
      <p:ext uri="{BB962C8B-B14F-4D97-AF65-F5344CB8AC3E}">
        <p14:creationId xmlns:p14="http://schemas.microsoft.com/office/powerpoint/2010/main" val="3520338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THE INTERNET OF THINGS – AI IN 					SMART CONTARCTS</a:t>
            </a:r>
          </a:p>
        </p:txBody>
      </p:sp>
      <p:sp>
        <p:nvSpPr>
          <p:cNvPr id="3" name="Content Placeholder 2"/>
          <p:cNvSpPr>
            <a:spLocks noGrp="1"/>
          </p:cNvSpPr>
          <p:nvPr>
            <p:ph idx="1"/>
          </p:nvPr>
        </p:nvSpPr>
        <p:spPr/>
        <p:txBody>
          <a:bodyPr/>
          <a:lstStyle/>
          <a:p>
            <a:r>
              <a:rPr lang="en-AU" sz="2800" dirty="0">
                <a:latin typeface="Times New Roman" panose="02020603050405020304" pitchFamily="18" charset="0"/>
                <a:cs typeface="Times New Roman" panose="02020603050405020304" pitchFamily="18" charset="0"/>
              </a:rPr>
              <a:t>What if AI was injected into a smart contract?</a:t>
            </a:r>
          </a:p>
          <a:p>
            <a:pPr marL="0" indent="0">
              <a:buNone/>
            </a:pPr>
            <a:endParaRPr lang="en-AU" sz="2800" dirty="0">
              <a:latin typeface="Times New Roman" panose="02020603050405020304" pitchFamily="18" charset="0"/>
              <a:cs typeface="Times New Roman" panose="02020603050405020304" pitchFamily="18" charset="0"/>
            </a:endParaRPr>
          </a:p>
          <a:p>
            <a:pPr marL="0" indent="0">
              <a:buNone/>
            </a:pPr>
            <a:r>
              <a:rPr lang="en-AU" sz="2800" dirty="0">
                <a:latin typeface="Times New Roman" panose="02020603050405020304" pitchFamily="18" charset="0"/>
                <a:cs typeface="Times New Roman" panose="02020603050405020304" pitchFamily="18" charset="0"/>
              </a:rPr>
              <a:t>This would mean that the model would have the ability to ‘think’ and include decision making processes in the execution of the contract.</a:t>
            </a:r>
          </a:p>
          <a:p>
            <a:pPr marL="0" indent="0">
              <a:buNone/>
            </a:pPr>
            <a:endParaRPr lang="en-AU" sz="2800" dirty="0">
              <a:latin typeface="Times New Roman" panose="02020603050405020304" pitchFamily="18" charset="0"/>
              <a:cs typeface="Times New Roman" panose="02020603050405020304" pitchFamily="18" charset="0"/>
            </a:endParaRPr>
          </a:p>
          <a:p>
            <a:r>
              <a:rPr lang="en-AU" sz="2800" dirty="0">
                <a:latin typeface="Times New Roman" panose="02020603050405020304" pitchFamily="18" charset="0"/>
                <a:cs typeface="Times New Roman" panose="02020603050405020304" pitchFamily="18" charset="0"/>
              </a:rPr>
              <a:t>Is it possible to code ethics into AI, however?</a:t>
            </a:r>
          </a:p>
          <a:p>
            <a:pPr marL="0" indent="0">
              <a:buNone/>
            </a:pPr>
            <a:endParaRPr lang="en-AU" dirty="0"/>
          </a:p>
        </p:txBody>
      </p:sp>
    </p:spTree>
    <p:extLst>
      <p:ext uri="{BB962C8B-B14F-4D97-AF65-F5344CB8AC3E}">
        <p14:creationId xmlns:p14="http://schemas.microsoft.com/office/powerpoint/2010/main" val="4173832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a:t>
            </a:r>
            <a:r>
              <a:rPr lang="en-AU" sz="6600" dirty="0">
                <a:latin typeface="Times New Roman" panose="02020603050405020304" pitchFamily="18" charset="0"/>
                <a:cs typeface="Times New Roman" panose="02020603050405020304" pitchFamily="18" charset="0"/>
              </a:rPr>
              <a:t>Conclusion</a:t>
            </a:r>
          </a:p>
        </p:txBody>
      </p:sp>
      <p:pic>
        <p:nvPicPr>
          <p:cNvPr id="4" name="Content Placeholder 3"/>
          <p:cNvPicPr>
            <a:picLocks noGrp="1" noChangeAspect="1"/>
          </p:cNvPicPr>
          <p:nvPr>
            <p:ph idx="1"/>
          </p:nvPr>
        </p:nvPicPr>
        <p:blipFill>
          <a:blip r:embed="rId2"/>
          <a:stretch>
            <a:fillRect/>
          </a:stretch>
        </p:blipFill>
        <p:spPr>
          <a:xfrm>
            <a:off x="3485779" y="3577445"/>
            <a:ext cx="4182218" cy="1146147"/>
          </a:xfrm>
          <a:prstGeom prst="rect">
            <a:avLst/>
          </a:prstGeom>
        </p:spPr>
      </p:pic>
    </p:spTree>
    <p:extLst>
      <p:ext uri="{BB962C8B-B14F-4D97-AF65-F5344CB8AC3E}">
        <p14:creationId xmlns:p14="http://schemas.microsoft.com/office/powerpoint/2010/main" val="811619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6000"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1103312" y="2052918"/>
            <a:ext cx="10165702" cy="4195481"/>
          </a:xfrm>
        </p:spPr>
        <p:txBody>
          <a:bodyPr>
            <a:normAutofit/>
          </a:bodyPr>
          <a:lstStyle/>
          <a:p>
            <a:pPr marL="0" indent="0">
              <a:buNone/>
            </a:pPr>
            <a:r>
              <a:rPr lang="en-AU" sz="8800" dirty="0">
                <a:latin typeface="Times New Roman" panose="02020603050405020304" pitchFamily="18" charset="0"/>
                <a:cs typeface="Times New Roman" panose="02020603050405020304" pitchFamily="18" charset="0"/>
              </a:rPr>
              <a:t>  Open for Questions</a:t>
            </a:r>
            <a:endParaRPr lang="en-AU" sz="8800" dirty="0"/>
          </a:p>
        </p:txBody>
      </p:sp>
    </p:spTree>
    <p:extLst>
      <p:ext uri="{BB962C8B-B14F-4D97-AF65-F5344CB8AC3E}">
        <p14:creationId xmlns:p14="http://schemas.microsoft.com/office/powerpoint/2010/main" val="36788066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1040</TotalTime>
  <Words>1070</Words>
  <Application>Microsoft Office PowerPoint</Application>
  <PresentationFormat>Custom</PresentationFormat>
  <Paragraphs>83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Ion</vt:lpstr>
      <vt:lpstr>SMART CONTRACTS</vt:lpstr>
      <vt:lpstr>   PREMISE OF DISCUSSION</vt:lpstr>
      <vt:lpstr>COMPONENTS OF A TRADITIONAL CONTRACT</vt:lpstr>
      <vt:lpstr>                 TESTS TO BE SATISFIED</vt:lpstr>
      <vt:lpstr>   ROLE OF THE JUDICIARY</vt:lpstr>
      <vt:lpstr>                           SOME ‘SMART’ FACTS</vt:lpstr>
      <vt:lpstr>        SMART CONTRACTS </vt:lpstr>
      <vt:lpstr>      WHAT CAN GO WRONG?</vt:lpstr>
      <vt:lpstr>PowerPoint Presentation</vt:lpstr>
      <vt:lpstr>         SOMETHING TO THINK ABOUT</vt:lpstr>
      <vt:lpstr>     SOMETHING TO THINK ABOUT</vt:lpstr>
      <vt:lpstr>      SOMETHING TO THINK ABOUT</vt:lpstr>
      <vt:lpstr>    #BLOCKCHAINSNOTBORDERS                               Estonia And Its Foresight </vt:lpstr>
      <vt:lpstr>                    SOME EXAMPLES</vt:lpstr>
      <vt:lpstr>PowerPoint Presentation</vt:lpstr>
      <vt:lpstr>PowerPoint Presentation</vt:lpstr>
      <vt:lpstr>THE INTERNET OF THINGS – AI IN      SMART CONTARCTS</vt:lpstr>
      <vt:lpstr>        Conclusion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Contracts</dc:title>
  <dc:creator>Payal Kapur</dc:creator>
  <cp:lastModifiedBy>C.Findlay</cp:lastModifiedBy>
  <cp:revision>37</cp:revision>
  <dcterms:created xsi:type="dcterms:W3CDTF">2016-02-28T23:50:23Z</dcterms:created>
  <dcterms:modified xsi:type="dcterms:W3CDTF">2016-03-11T05:33:25Z</dcterms:modified>
</cp:coreProperties>
</file>